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70"/>
  </p:notesMasterIdLst>
  <p:sldIdLst>
    <p:sldId id="256" r:id="rId2"/>
    <p:sldId id="257" r:id="rId3"/>
    <p:sldId id="258" r:id="rId4"/>
    <p:sldId id="259" r:id="rId5"/>
    <p:sldId id="260" r:id="rId6"/>
    <p:sldId id="261" r:id="rId7"/>
    <p:sldId id="262" r:id="rId8"/>
    <p:sldId id="264" r:id="rId9"/>
    <p:sldId id="265" r:id="rId10"/>
    <p:sldId id="266" r:id="rId11"/>
    <p:sldId id="267" r:id="rId12"/>
    <p:sldId id="268" r:id="rId13"/>
    <p:sldId id="269" r:id="rId14"/>
    <p:sldId id="272" r:id="rId15"/>
    <p:sldId id="273" r:id="rId16"/>
    <p:sldId id="274" r:id="rId17"/>
    <p:sldId id="276" r:id="rId18"/>
    <p:sldId id="277" r:id="rId19"/>
    <p:sldId id="278" r:id="rId20"/>
    <p:sldId id="279" r:id="rId21"/>
    <p:sldId id="281" r:id="rId22"/>
    <p:sldId id="280" r:id="rId23"/>
    <p:sldId id="282" r:id="rId24"/>
    <p:sldId id="283" r:id="rId25"/>
    <p:sldId id="284" r:id="rId26"/>
    <p:sldId id="299" r:id="rId27"/>
    <p:sldId id="300" r:id="rId28"/>
    <p:sldId id="302" r:id="rId29"/>
    <p:sldId id="303" r:id="rId30"/>
    <p:sldId id="304" r:id="rId31"/>
    <p:sldId id="306" r:id="rId32"/>
    <p:sldId id="307" r:id="rId33"/>
    <p:sldId id="308" r:id="rId34"/>
    <p:sldId id="310" r:id="rId35"/>
    <p:sldId id="311" r:id="rId36"/>
    <p:sldId id="312" r:id="rId37"/>
    <p:sldId id="313" r:id="rId38"/>
    <p:sldId id="314" r:id="rId39"/>
    <p:sldId id="315" r:id="rId40"/>
    <p:sldId id="316" r:id="rId41"/>
    <p:sldId id="317" r:id="rId42"/>
    <p:sldId id="318" r:id="rId43"/>
    <p:sldId id="321" r:id="rId44"/>
    <p:sldId id="319" r:id="rId45"/>
    <p:sldId id="320" r:id="rId46"/>
    <p:sldId id="322" r:id="rId47"/>
    <p:sldId id="323" r:id="rId48"/>
    <p:sldId id="324" r:id="rId49"/>
    <p:sldId id="325" r:id="rId50"/>
    <p:sldId id="289" r:id="rId51"/>
    <p:sldId id="326" r:id="rId52"/>
    <p:sldId id="327" r:id="rId53"/>
    <p:sldId id="328" r:id="rId54"/>
    <p:sldId id="329" r:id="rId55"/>
    <p:sldId id="330" r:id="rId56"/>
    <p:sldId id="331" r:id="rId57"/>
    <p:sldId id="332" r:id="rId58"/>
    <p:sldId id="333" r:id="rId59"/>
    <p:sldId id="334" r:id="rId60"/>
    <p:sldId id="335" r:id="rId61"/>
    <p:sldId id="336" r:id="rId62"/>
    <p:sldId id="339" r:id="rId63"/>
    <p:sldId id="337" r:id="rId64"/>
    <p:sldId id="340" r:id="rId65"/>
    <p:sldId id="341" r:id="rId66"/>
    <p:sldId id="342" r:id="rId67"/>
    <p:sldId id="343" r:id="rId68"/>
    <p:sldId id="344" r:id="rId6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of Data Visualization" id="{B1E4DE73-6641-824A-B33D-26D7B7B7C36C}">
          <p14:sldIdLst>
            <p14:sldId id="256"/>
            <p14:sldId id="257"/>
            <p14:sldId id="258"/>
            <p14:sldId id="259"/>
            <p14:sldId id="260"/>
            <p14:sldId id="261"/>
            <p14:sldId id="262"/>
            <p14:sldId id="264"/>
            <p14:sldId id="265"/>
          </p14:sldIdLst>
        </p14:section>
        <p14:section name="Charts" id="{2259CCF8-0AEB-AA4A-86B1-B2D2F5AEB6B6}">
          <p14:sldIdLst>
            <p14:sldId id="266"/>
            <p14:sldId id="267"/>
            <p14:sldId id="268"/>
            <p14:sldId id="269"/>
          </p14:sldIdLst>
        </p14:section>
        <p14:section name="Practices with Matplotlib" id="{F3549D26-F515-4C4C-BEEE-30DD4E23E93E}">
          <p14:sldIdLst>
            <p14:sldId id="272"/>
            <p14:sldId id="273"/>
            <p14:sldId id="274"/>
            <p14:sldId id="276"/>
            <p14:sldId id="277"/>
            <p14:sldId id="278"/>
            <p14:sldId id="279"/>
            <p14:sldId id="281"/>
            <p14:sldId id="280"/>
            <p14:sldId id="282"/>
            <p14:sldId id="283"/>
            <p14:sldId id="284"/>
            <p14:sldId id="299"/>
            <p14:sldId id="300"/>
            <p14:sldId id="302"/>
            <p14:sldId id="303"/>
            <p14:sldId id="304"/>
            <p14:sldId id="306"/>
            <p14:sldId id="307"/>
            <p14:sldId id="308"/>
            <p14:sldId id="310"/>
            <p14:sldId id="311"/>
            <p14:sldId id="312"/>
            <p14:sldId id="313"/>
            <p14:sldId id="314"/>
            <p14:sldId id="315"/>
          </p14:sldIdLst>
        </p14:section>
        <p14:section name="Visualization of dataset" id="{339D0866-2318-D644-9A51-78E77088BAA7}">
          <p14:sldIdLst>
            <p14:sldId id="316"/>
            <p14:sldId id="317"/>
            <p14:sldId id="318"/>
            <p14:sldId id="321"/>
            <p14:sldId id="319"/>
            <p14:sldId id="320"/>
            <p14:sldId id="322"/>
            <p14:sldId id="323"/>
            <p14:sldId id="324"/>
            <p14:sldId id="325"/>
          </p14:sldIdLst>
        </p14:section>
        <p14:section name="Other kinds of visualization" id="{BD4FFBD8-9179-6847-92D0-D5A28FF64ABE}">
          <p14:sldIdLst>
            <p14:sldId id="289"/>
            <p14:sldId id="326"/>
            <p14:sldId id="327"/>
            <p14:sldId id="328"/>
            <p14:sldId id="329"/>
            <p14:sldId id="330"/>
            <p14:sldId id="331"/>
            <p14:sldId id="332"/>
            <p14:sldId id="333"/>
            <p14:sldId id="334"/>
            <p14:sldId id="335"/>
            <p14:sldId id="336"/>
            <p14:sldId id="339"/>
            <p14:sldId id="337"/>
          </p14:sldIdLst>
        </p14:section>
        <p14:section name="Project" id="{4FB54FCB-D66C-D843-8C3F-A4A63457E4D4}">
          <p14:sldIdLst>
            <p14:sldId id="340"/>
            <p14:sldId id="341"/>
            <p14:sldId id="342"/>
            <p14:sldId id="343"/>
            <p14:sldId id="3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172"/>
    <p:restoredTop sz="86133"/>
  </p:normalViewPr>
  <p:slideViewPr>
    <p:cSldViewPr snapToGrid="0" snapToObjects="1">
      <p:cViewPr varScale="1">
        <p:scale>
          <a:sx n="74" d="100"/>
          <a:sy n="74" d="100"/>
        </p:scale>
        <p:origin x="228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4479A0-2CFC-9442-B192-845838AB73AB}" type="doc">
      <dgm:prSet loTypeId="urn:microsoft.com/office/officeart/2005/8/layout/hList1" loCatId="" qsTypeId="urn:microsoft.com/office/officeart/2005/8/quickstyle/simple4" qsCatId="simple" csTypeId="urn:microsoft.com/office/officeart/2005/8/colors/accent1_2" csCatId="accent1" phldr="1"/>
      <dgm:spPr/>
      <dgm:t>
        <a:bodyPr/>
        <a:lstStyle/>
        <a:p>
          <a:endParaRPr lang="en-US"/>
        </a:p>
      </dgm:t>
    </dgm:pt>
    <dgm:pt modelId="{984457E3-1395-CB4E-A25D-B66C8765AAA1}">
      <dgm:prSet phldrT="[Text]"/>
      <dgm:spPr/>
      <dgm:t>
        <a:bodyPr/>
        <a:lstStyle/>
        <a:p>
          <a:r>
            <a:rPr lang="en-US" dirty="0"/>
            <a:t>Interactive Visualization</a:t>
          </a:r>
        </a:p>
      </dgm:t>
    </dgm:pt>
    <dgm:pt modelId="{C030DD63-A415-7147-AAAC-791025AC5CE5}" type="parTrans" cxnId="{12A13CCE-4156-3C47-BDC2-4B45C3B041E7}">
      <dgm:prSet/>
      <dgm:spPr/>
      <dgm:t>
        <a:bodyPr/>
        <a:lstStyle/>
        <a:p>
          <a:endParaRPr lang="en-US"/>
        </a:p>
      </dgm:t>
    </dgm:pt>
    <dgm:pt modelId="{FC1AC25B-7176-914D-846B-785AEB5DB899}" type="sibTrans" cxnId="{12A13CCE-4156-3C47-BDC2-4B45C3B041E7}">
      <dgm:prSet/>
      <dgm:spPr/>
      <dgm:t>
        <a:bodyPr/>
        <a:lstStyle/>
        <a:p>
          <a:endParaRPr lang="en-US"/>
        </a:p>
      </dgm:t>
    </dgm:pt>
    <dgm:pt modelId="{E9628C1F-7F6D-B64E-9815-4F64BD8736FE}">
      <dgm:prSet phldrT="[Text]"/>
      <dgm:spPr/>
      <dgm:t>
        <a:bodyPr/>
        <a:lstStyle/>
        <a:p>
          <a:r>
            <a:rPr lang="en-US" dirty="0"/>
            <a:t>Used for discovery           </a:t>
          </a:r>
        </a:p>
      </dgm:t>
    </dgm:pt>
    <dgm:pt modelId="{93588460-AC3B-3C43-A467-34A79A9B409E}" type="parTrans" cxnId="{E56AAA63-747B-204A-8293-F4ED11D99D47}">
      <dgm:prSet/>
      <dgm:spPr/>
      <dgm:t>
        <a:bodyPr/>
        <a:lstStyle/>
        <a:p>
          <a:endParaRPr lang="en-US"/>
        </a:p>
      </dgm:t>
    </dgm:pt>
    <dgm:pt modelId="{3E5278BD-85AC-BD46-8D69-52BCE9E1946E}" type="sibTrans" cxnId="{E56AAA63-747B-204A-8293-F4ED11D99D47}">
      <dgm:prSet/>
      <dgm:spPr/>
      <dgm:t>
        <a:bodyPr/>
        <a:lstStyle/>
        <a:p>
          <a:endParaRPr lang="en-US"/>
        </a:p>
      </dgm:t>
    </dgm:pt>
    <dgm:pt modelId="{BC5D4ACB-3DBD-A84E-81BB-A041084804E2}">
      <dgm:prSet phldrT="[Text]"/>
      <dgm:spPr/>
      <dgm:t>
        <a:bodyPr/>
        <a:lstStyle/>
        <a:p>
          <a:r>
            <a:rPr lang="en-US" dirty="0"/>
            <a:t>Presentation Visualization</a:t>
          </a:r>
        </a:p>
      </dgm:t>
    </dgm:pt>
    <dgm:pt modelId="{A8EEFC64-95C8-8D49-AB9B-9682D71F3E02}" type="parTrans" cxnId="{ED6F9283-FEE1-0945-8539-EC983F438BA9}">
      <dgm:prSet/>
      <dgm:spPr/>
      <dgm:t>
        <a:bodyPr/>
        <a:lstStyle/>
        <a:p>
          <a:endParaRPr lang="en-US"/>
        </a:p>
      </dgm:t>
    </dgm:pt>
    <dgm:pt modelId="{9DA084F3-0BE3-FC40-841D-B813DA802C47}" type="sibTrans" cxnId="{ED6F9283-FEE1-0945-8539-EC983F438BA9}">
      <dgm:prSet/>
      <dgm:spPr/>
      <dgm:t>
        <a:bodyPr/>
        <a:lstStyle/>
        <a:p>
          <a:endParaRPr lang="en-US"/>
        </a:p>
      </dgm:t>
    </dgm:pt>
    <dgm:pt modelId="{A4105B8F-DFEE-C54D-ABC0-399BCA88ABAF}">
      <dgm:prSet phldrT="[Text]"/>
      <dgm:spPr/>
      <dgm:t>
        <a:bodyPr/>
        <a:lstStyle/>
        <a:p>
          <a:r>
            <a:rPr lang="en-US" dirty="0"/>
            <a:t>Used for communication</a:t>
          </a:r>
        </a:p>
      </dgm:t>
    </dgm:pt>
    <dgm:pt modelId="{A9B7A30B-954E-F348-B035-761876FA3C83}" type="parTrans" cxnId="{FB75216F-FB5E-454C-80FB-D6A162AE713A}">
      <dgm:prSet/>
      <dgm:spPr/>
      <dgm:t>
        <a:bodyPr/>
        <a:lstStyle/>
        <a:p>
          <a:endParaRPr lang="en-US"/>
        </a:p>
      </dgm:t>
    </dgm:pt>
    <dgm:pt modelId="{5FA4909C-64E9-2247-899B-063DB3FC68D4}" type="sibTrans" cxnId="{FB75216F-FB5E-454C-80FB-D6A162AE713A}">
      <dgm:prSet/>
      <dgm:spPr/>
      <dgm:t>
        <a:bodyPr/>
        <a:lstStyle/>
        <a:p>
          <a:endParaRPr lang="en-US"/>
        </a:p>
      </dgm:t>
    </dgm:pt>
    <dgm:pt modelId="{EB3B5ABE-6EE1-B74D-9CFD-7C671C01D7D7}">
      <dgm:prSet phldrT="[Text]"/>
      <dgm:spPr/>
      <dgm:t>
        <a:bodyPr/>
        <a:lstStyle/>
        <a:p>
          <a:r>
            <a:rPr lang="en-US" dirty="0"/>
            <a:t>Intended for large group or mass audience</a:t>
          </a:r>
        </a:p>
      </dgm:t>
    </dgm:pt>
    <dgm:pt modelId="{A0BA110B-DCCD-B741-A679-E693C16A2DDF}" type="parTrans" cxnId="{61013B4D-3BCD-1A41-A453-8840628CE81D}">
      <dgm:prSet/>
      <dgm:spPr/>
      <dgm:t>
        <a:bodyPr/>
        <a:lstStyle/>
        <a:p>
          <a:endParaRPr lang="en-US"/>
        </a:p>
      </dgm:t>
    </dgm:pt>
    <dgm:pt modelId="{3D0CDF44-3168-754F-8665-CAD0B61961F3}" type="sibTrans" cxnId="{61013B4D-3BCD-1A41-A453-8840628CE81D}">
      <dgm:prSet/>
      <dgm:spPr/>
      <dgm:t>
        <a:bodyPr/>
        <a:lstStyle/>
        <a:p>
          <a:endParaRPr lang="en-US"/>
        </a:p>
      </dgm:t>
    </dgm:pt>
    <dgm:pt modelId="{19F51831-29F1-5C4A-9C4F-DFEE9FE62BF4}">
      <dgm:prSet phldrT="[Text]"/>
      <dgm:spPr/>
      <dgm:t>
        <a:bodyPr/>
        <a:lstStyle/>
        <a:p>
          <a:r>
            <a:rPr lang="en-US" dirty="0"/>
            <a:t>Intended for a single investigator</a:t>
          </a:r>
        </a:p>
      </dgm:t>
    </dgm:pt>
    <dgm:pt modelId="{BC2458AF-187B-104A-B1BD-214DEF2ED0EB}" type="parTrans" cxnId="{17BAE90A-FF67-EE43-926A-544142C67841}">
      <dgm:prSet/>
      <dgm:spPr/>
      <dgm:t>
        <a:bodyPr/>
        <a:lstStyle/>
        <a:p>
          <a:endParaRPr lang="en-US"/>
        </a:p>
      </dgm:t>
    </dgm:pt>
    <dgm:pt modelId="{EA7CCAC7-BA5B-2945-924D-48EB8907C873}" type="sibTrans" cxnId="{17BAE90A-FF67-EE43-926A-544142C67841}">
      <dgm:prSet/>
      <dgm:spPr/>
      <dgm:t>
        <a:bodyPr/>
        <a:lstStyle/>
        <a:p>
          <a:endParaRPr lang="en-US"/>
        </a:p>
      </dgm:t>
    </dgm:pt>
    <dgm:pt modelId="{030659FC-44CF-434E-8175-D940E01471B2}">
      <dgm:prSet phldrT="[Text]"/>
      <dgm:spPr/>
      <dgm:t>
        <a:bodyPr/>
        <a:lstStyle/>
        <a:p>
          <a:r>
            <a:rPr lang="en-US" dirty="0"/>
            <a:t>Re-renders based on user input</a:t>
          </a:r>
        </a:p>
      </dgm:t>
    </dgm:pt>
    <dgm:pt modelId="{E74629CF-3231-4848-9E3E-D9C708626B0A}" type="parTrans" cxnId="{FEA876F2-0B7E-3143-A730-5EA3A7A7075E}">
      <dgm:prSet/>
      <dgm:spPr/>
      <dgm:t>
        <a:bodyPr/>
        <a:lstStyle/>
        <a:p>
          <a:endParaRPr lang="en-US"/>
        </a:p>
      </dgm:t>
    </dgm:pt>
    <dgm:pt modelId="{199C5662-94E0-E24D-85CF-6EA877CCD747}" type="sibTrans" cxnId="{FEA876F2-0B7E-3143-A730-5EA3A7A7075E}">
      <dgm:prSet/>
      <dgm:spPr/>
      <dgm:t>
        <a:bodyPr/>
        <a:lstStyle/>
        <a:p>
          <a:endParaRPr lang="en-US"/>
        </a:p>
      </dgm:t>
    </dgm:pt>
    <dgm:pt modelId="{1A5E15A3-53FB-634C-BEE2-665A90F2AB09}">
      <dgm:prSet phldrT="[Text]"/>
      <dgm:spPr/>
      <dgm:t>
        <a:bodyPr/>
        <a:lstStyle/>
        <a:p>
          <a:r>
            <a:rPr lang="en-US" dirty="0"/>
            <a:t>Does not support user input</a:t>
          </a:r>
        </a:p>
      </dgm:t>
    </dgm:pt>
    <dgm:pt modelId="{24816FAD-097E-1944-9628-E2E0EFF5907F}" type="parTrans" cxnId="{1609A0E7-7D2D-EF4B-8D40-04D3E68454E0}">
      <dgm:prSet/>
      <dgm:spPr/>
      <dgm:t>
        <a:bodyPr/>
        <a:lstStyle/>
        <a:p>
          <a:endParaRPr lang="en-US"/>
        </a:p>
      </dgm:t>
    </dgm:pt>
    <dgm:pt modelId="{385E8C77-3BDA-4341-A737-83E08366F6F4}" type="sibTrans" cxnId="{1609A0E7-7D2D-EF4B-8D40-04D3E68454E0}">
      <dgm:prSet/>
      <dgm:spPr/>
      <dgm:t>
        <a:bodyPr/>
        <a:lstStyle/>
        <a:p>
          <a:endParaRPr lang="en-US"/>
        </a:p>
      </dgm:t>
    </dgm:pt>
    <dgm:pt modelId="{3E855913-E265-1E46-95EA-4ACC2A744E9E}" type="pres">
      <dgm:prSet presAssocID="{174479A0-2CFC-9442-B192-845838AB73AB}" presName="Name0" presStyleCnt="0">
        <dgm:presLayoutVars>
          <dgm:dir/>
          <dgm:animLvl val="lvl"/>
          <dgm:resizeHandles val="exact"/>
        </dgm:presLayoutVars>
      </dgm:prSet>
      <dgm:spPr/>
    </dgm:pt>
    <dgm:pt modelId="{C4BDF8C2-1F6F-3842-B5C7-2736EED2791E}" type="pres">
      <dgm:prSet presAssocID="{984457E3-1395-CB4E-A25D-B66C8765AAA1}" presName="composite" presStyleCnt="0"/>
      <dgm:spPr/>
    </dgm:pt>
    <dgm:pt modelId="{12EC37C8-5C30-BE4C-B7A6-ABD8D859BBB0}" type="pres">
      <dgm:prSet presAssocID="{984457E3-1395-CB4E-A25D-B66C8765AAA1}" presName="parTx" presStyleLbl="alignNode1" presStyleIdx="0" presStyleCnt="2">
        <dgm:presLayoutVars>
          <dgm:chMax val="0"/>
          <dgm:chPref val="0"/>
          <dgm:bulletEnabled val="1"/>
        </dgm:presLayoutVars>
      </dgm:prSet>
      <dgm:spPr/>
    </dgm:pt>
    <dgm:pt modelId="{856A55BA-4306-C344-BF0C-A14B80F99DFB}" type="pres">
      <dgm:prSet presAssocID="{984457E3-1395-CB4E-A25D-B66C8765AAA1}" presName="desTx" presStyleLbl="alignAccFollowNode1" presStyleIdx="0" presStyleCnt="2">
        <dgm:presLayoutVars>
          <dgm:bulletEnabled val="1"/>
        </dgm:presLayoutVars>
      </dgm:prSet>
      <dgm:spPr/>
    </dgm:pt>
    <dgm:pt modelId="{5CE4699F-096A-2E46-92A0-D06E40125F46}" type="pres">
      <dgm:prSet presAssocID="{FC1AC25B-7176-914D-846B-785AEB5DB899}" presName="space" presStyleCnt="0"/>
      <dgm:spPr/>
    </dgm:pt>
    <dgm:pt modelId="{1E97FB1E-FF5B-D74F-BFEE-DF639EE9ED21}" type="pres">
      <dgm:prSet presAssocID="{BC5D4ACB-3DBD-A84E-81BB-A041084804E2}" presName="composite" presStyleCnt="0"/>
      <dgm:spPr/>
    </dgm:pt>
    <dgm:pt modelId="{28BBD942-89C5-A84A-BB78-8A07A7C5C040}" type="pres">
      <dgm:prSet presAssocID="{BC5D4ACB-3DBD-A84E-81BB-A041084804E2}" presName="parTx" presStyleLbl="alignNode1" presStyleIdx="1" presStyleCnt="2">
        <dgm:presLayoutVars>
          <dgm:chMax val="0"/>
          <dgm:chPref val="0"/>
          <dgm:bulletEnabled val="1"/>
        </dgm:presLayoutVars>
      </dgm:prSet>
      <dgm:spPr/>
    </dgm:pt>
    <dgm:pt modelId="{7490AB68-A17B-694F-A5BE-B2A498935FCF}" type="pres">
      <dgm:prSet presAssocID="{BC5D4ACB-3DBD-A84E-81BB-A041084804E2}" presName="desTx" presStyleLbl="alignAccFollowNode1" presStyleIdx="1" presStyleCnt="2">
        <dgm:presLayoutVars>
          <dgm:bulletEnabled val="1"/>
        </dgm:presLayoutVars>
      </dgm:prSet>
      <dgm:spPr/>
    </dgm:pt>
  </dgm:ptLst>
  <dgm:cxnLst>
    <dgm:cxn modelId="{17BAE90A-FF67-EE43-926A-544142C67841}" srcId="{984457E3-1395-CB4E-A25D-B66C8765AAA1}" destId="{19F51831-29F1-5C4A-9C4F-DFEE9FE62BF4}" srcOrd="1" destOrd="0" parTransId="{BC2458AF-187B-104A-B1BD-214DEF2ED0EB}" sibTransId="{EA7CCAC7-BA5B-2945-924D-48EB8907C873}"/>
    <dgm:cxn modelId="{C78D930D-46C2-844B-9E9F-51D242B6BD0D}" type="presOf" srcId="{A4105B8F-DFEE-C54D-ABC0-399BCA88ABAF}" destId="{7490AB68-A17B-694F-A5BE-B2A498935FCF}" srcOrd="0" destOrd="0" presId="urn:microsoft.com/office/officeart/2005/8/layout/hList1"/>
    <dgm:cxn modelId="{6395CF22-DC3F-E247-8A3A-61AA3C546BF5}" type="presOf" srcId="{EB3B5ABE-6EE1-B74D-9CFD-7C671C01D7D7}" destId="{7490AB68-A17B-694F-A5BE-B2A498935FCF}" srcOrd="0" destOrd="1" presId="urn:microsoft.com/office/officeart/2005/8/layout/hList1"/>
    <dgm:cxn modelId="{15B40F31-03B4-844F-B237-179AE50175D1}" type="presOf" srcId="{BC5D4ACB-3DBD-A84E-81BB-A041084804E2}" destId="{28BBD942-89C5-A84A-BB78-8A07A7C5C040}" srcOrd="0" destOrd="0" presId="urn:microsoft.com/office/officeart/2005/8/layout/hList1"/>
    <dgm:cxn modelId="{F46CFD39-8D46-3D45-BD36-DEB3B0ADF405}" type="presOf" srcId="{19F51831-29F1-5C4A-9C4F-DFEE9FE62BF4}" destId="{856A55BA-4306-C344-BF0C-A14B80F99DFB}" srcOrd="0" destOrd="1" presId="urn:microsoft.com/office/officeart/2005/8/layout/hList1"/>
    <dgm:cxn modelId="{61013B4D-3BCD-1A41-A453-8840628CE81D}" srcId="{BC5D4ACB-3DBD-A84E-81BB-A041084804E2}" destId="{EB3B5ABE-6EE1-B74D-9CFD-7C671C01D7D7}" srcOrd="1" destOrd="0" parTransId="{A0BA110B-DCCD-B741-A679-E693C16A2DDF}" sibTransId="{3D0CDF44-3168-754F-8665-CAD0B61961F3}"/>
    <dgm:cxn modelId="{ACFF5A61-2FCF-2244-BB69-A56D461CAA36}" type="presOf" srcId="{E9628C1F-7F6D-B64E-9815-4F64BD8736FE}" destId="{856A55BA-4306-C344-BF0C-A14B80F99DFB}" srcOrd="0" destOrd="0" presId="urn:microsoft.com/office/officeart/2005/8/layout/hList1"/>
    <dgm:cxn modelId="{C4F89F63-61D8-F84D-88FA-9962395FCF5B}" type="presOf" srcId="{174479A0-2CFC-9442-B192-845838AB73AB}" destId="{3E855913-E265-1E46-95EA-4ACC2A744E9E}" srcOrd="0" destOrd="0" presId="urn:microsoft.com/office/officeart/2005/8/layout/hList1"/>
    <dgm:cxn modelId="{E56AAA63-747B-204A-8293-F4ED11D99D47}" srcId="{984457E3-1395-CB4E-A25D-B66C8765AAA1}" destId="{E9628C1F-7F6D-B64E-9815-4F64BD8736FE}" srcOrd="0" destOrd="0" parTransId="{93588460-AC3B-3C43-A467-34A79A9B409E}" sibTransId="{3E5278BD-85AC-BD46-8D69-52BCE9E1946E}"/>
    <dgm:cxn modelId="{FB75216F-FB5E-454C-80FB-D6A162AE713A}" srcId="{BC5D4ACB-3DBD-A84E-81BB-A041084804E2}" destId="{A4105B8F-DFEE-C54D-ABC0-399BCA88ABAF}" srcOrd="0" destOrd="0" parTransId="{A9B7A30B-954E-F348-B035-761876FA3C83}" sibTransId="{5FA4909C-64E9-2247-899B-063DB3FC68D4}"/>
    <dgm:cxn modelId="{DB44377D-ED7A-7442-BE17-26A47C310C84}" type="presOf" srcId="{984457E3-1395-CB4E-A25D-B66C8765AAA1}" destId="{12EC37C8-5C30-BE4C-B7A6-ABD8D859BBB0}" srcOrd="0" destOrd="0" presId="urn:microsoft.com/office/officeart/2005/8/layout/hList1"/>
    <dgm:cxn modelId="{ED6F9283-FEE1-0945-8539-EC983F438BA9}" srcId="{174479A0-2CFC-9442-B192-845838AB73AB}" destId="{BC5D4ACB-3DBD-A84E-81BB-A041084804E2}" srcOrd="1" destOrd="0" parTransId="{A8EEFC64-95C8-8D49-AB9B-9682D71F3E02}" sibTransId="{9DA084F3-0BE3-FC40-841D-B813DA802C47}"/>
    <dgm:cxn modelId="{12A13CCE-4156-3C47-BDC2-4B45C3B041E7}" srcId="{174479A0-2CFC-9442-B192-845838AB73AB}" destId="{984457E3-1395-CB4E-A25D-B66C8765AAA1}" srcOrd="0" destOrd="0" parTransId="{C030DD63-A415-7147-AAAC-791025AC5CE5}" sibTransId="{FC1AC25B-7176-914D-846B-785AEB5DB899}"/>
    <dgm:cxn modelId="{1609A0E7-7D2D-EF4B-8D40-04D3E68454E0}" srcId="{BC5D4ACB-3DBD-A84E-81BB-A041084804E2}" destId="{1A5E15A3-53FB-634C-BEE2-665A90F2AB09}" srcOrd="2" destOrd="0" parTransId="{24816FAD-097E-1944-9628-E2E0EFF5907F}" sibTransId="{385E8C77-3BDA-4341-A737-83E08366F6F4}"/>
    <dgm:cxn modelId="{846461F2-A409-6D4A-9EC3-101CCFED75FC}" type="presOf" srcId="{030659FC-44CF-434E-8175-D940E01471B2}" destId="{856A55BA-4306-C344-BF0C-A14B80F99DFB}" srcOrd="0" destOrd="2" presId="urn:microsoft.com/office/officeart/2005/8/layout/hList1"/>
    <dgm:cxn modelId="{FEA876F2-0B7E-3143-A730-5EA3A7A7075E}" srcId="{984457E3-1395-CB4E-A25D-B66C8765AAA1}" destId="{030659FC-44CF-434E-8175-D940E01471B2}" srcOrd="2" destOrd="0" parTransId="{E74629CF-3231-4848-9E3E-D9C708626B0A}" sibTransId="{199C5662-94E0-E24D-85CF-6EA877CCD747}"/>
    <dgm:cxn modelId="{B73D97F2-30F7-7D44-80DA-B8A574EBEC64}" type="presOf" srcId="{1A5E15A3-53FB-634C-BEE2-665A90F2AB09}" destId="{7490AB68-A17B-694F-A5BE-B2A498935FCF}" srcOrd="0" destOrd="2" presId="urn:microsoft.com/office/officeart/2005/8/layout/hList1"/>
    <dgm:cxn modelId="{9D16555A-DBD4-6448-BAA2-EFA05770C69C}" type="presParOf" srcId="{3E855913-E265-1E46-95EA-4ACC2A744E9E}" destId="{C4BDF8C2-1F6F-3842-B5C7-2736EED2791E}" srcOrd="0" destOrd="0" presId="urn:microsoft.com/office/officeart/2005/8/layout/hList1"/>
    <dgm:cxn modelId="{AE19EA03-B4AB-C84C-BF3B-8136581028AB}" type="presParOf" srcId="{C4BDF8C2-1F6F-3842-B5C7-2736EED2791E}" destId="{12EC37C8-5C30-BE4C-B7A6-ABD8D859BBB0}" srcOrd="0" destOrd="0" presId="urn:microsoft.com/office/officeart/2005/8/layout/hList1"/>
    <dgm:cxn modelId="{15CCF3C5-3692-EC48-BA1B-0146915D30B5}" type="presParOf" srcId="{C4BDF8C2-1F6F-3842-B5C7-2736EED2791E}" destId="{856A55BA-4306-C344-BF0C-A14B80F99DFB}" srcOrd="1" destOrd="0" presId="urn:microsoft.com/office/officeart/2005/8/layout/hList1"/>
    <dgm:cxn modelId="{552E33FD-75C5-644A-AF9F-8B03E219D46C}" type="presParOf" srcId="{3E855913-E265-1E46-95EA-4ACC2A744E9E}" destId="{5CE4699F-096A-2E46-92A0-D06E40125F46}" srcOrd="1" destOrd="0" presId="urn:microsoft.com/office/officeart/2005/8/layout/hList1"/>
    <dgm:cxn modelId="{070B512B-82DF-2945-ABA6-C2D3F77A3E2F}" type="presParOf" srcId="{3E855913-E265-1E46-95EA-4ACC2A744E9E}" destId="{1E97FB1E-FF5B-D74F-BFEE-DF639EE9ED21}" srcOrd="2" destOrd="0" presId="urn:microsoft.com/office/officeart/2005/8/layout/hList1"/>
    <dgm:cxn modelId="{3D281A5E-9835-D84E-BB57-592364E33DC6}" type="presParOf" srcId="{1E97FB1E-FF5B-D74F-BFEE-DF639EE9ED21}" destId="{28BBD942-89C5-A84A-BB78-8A07A7C5C040}" srcOrd="0" destOrd="0" presId="urn:microsoft.com/office/officeart/2005/8/layout/hList1"/>
    <dgm:cxn modelId="{B11363FA-443C-F24C-B37C-D090B5DF45A6}" type="presParOf" srcId="{1E97FB1E-FF5B-D74F-BFEE-DF639EE9ED21}" destId="{7490AB68-A17B-694F-A5BE-B2A498935FC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ECE4EF-5265-6E49-9C74-B77B0FE7BCA0}" type="doc">
      <dgm:prSet loTypeId="urn:microsoft.com/office/officeart/2005/8/layout/process3" loCatId="" qsTypeId="urn:microsoft.com/office/officeart/2005/8/quickstyle/simple4" qsCatId="simple" csTypeId="urn:microsoft.com/office/officeart/2005/8/colors/accent1_2" csCatId="accent1" phldr="1"/>
      <dgm:spPr/>
      <dgm:t>
        <a:bodyPr/>
        <a:lstStyle/>
        <a:p>
          <a:endParaRPr lang="en-US"/>
        </a:p>
      </dgm:t>
    </dgm:pt>
    <dgm:pt modelId="{BC110C9A-551D-954C-9746-03921521B039}">
      <dgm:prSet phldrT="[Text]"/>
      <dgm:spPr/>
      <dgm:t>
        <a:bodyPr/>
        <a:lstStyle/>
        <a:p>
          <a:r>
            <a:rPr lang="en-US" dirty="0"/>
            <a:t>Backend Layer</a:t>
          </a:r>
        </a:p>
      </dgm:t>
    </dgm:pt>
    <dgm:pt modelId="{0B25FA2C-8178-774C-91B9-18A05CA26765}" type="parTrans" cxnId="{700DCD78-39F3-C241-8D79-CCE03E05D539}">
      <dgm:prSet/>
      <dgm:spPr/>
      <dgm:t>
        <a:bodyPr/>
        <a:lstStyle/>
        <a:p>
          <a:endParaRPr lang="en-US"/>
        </a:p>
      </dgm:t>
    </dgm:pt>
    <dgm:pt modelId="{3617B8BA-F4C6-A647-B0B5-2B4AB62AA138}" type="sibTrans" cxnId="{700DCD78-39F3-C241-8D79-CCE03E05D539}">
      <dgm:prSet/>
      <dgm:spPr/>
      <dgm:t>
        <a:bodyPr/>
        <a:lstStyle/>
        <a:p>
          <a:endParaRPr lang="en-US"/>
        </a:p>
      </dgm:t>
    </dgm:pt>
    <dgm:pt modelId="{32626CDD-7C89-AB4E-8586-C88AE1D2795F}">
      <dgm:prSet phldrT="[Text]"/>
      <dgm:spPr/>
      <dgm:t>
        <a:bodyPr/>
        <a:lstStyle/>
        <a:p>
          <a:r>
            <a:rPr lang="en-US" dirty="0"/>
            <a:t>Deals with actual drawing</a:t>
          </a:r>
        </a:p>
      </dgm:t>
    </dgm:pt>
    <dgm:pt modelId="{17D4D559-5E7D-9A4A-A39B-81682091E2CA}" type="parTrans" cxnId="{92CA1BA9-5839-384C-997C-779AA268E29B}">
      <dgm:prSet/>
      <dgm:spPr/>
      <dgm:t>
        <a:bodyPr/>
        <a:lstStyle/>
        <a:p>
          <a:endParaRPr lang="en-US"/>
        </a:p>
      </dgm:t>
    </dgm:pt>
    <dgm:pt modelId="{BE5626E3-8097-A042-B68A-0B8C376F4C73}" type="sibTrans" cxnId="{92CA1BA9-5839-384C-997C-779AA268E29B}">
      <dgm:prSet/>
      <dgm:spPr/>
      <dgm:t>
        <a:bodyPr/>
        <a:lstStyle/>
        <a:p>
          <a:endParaRPr lang="en-US"/>
        </a:p>
      </dgm:t>
    </dgm:pt>
    <dgm:pt modelId="{3E9AD504-CB1B-9142-A67D-BCD842320C9B}">
      <dgm:prSet phldrT="[Text]"/>
      <dgm:spPr/>
      <dgm:t>
        <a:bodyPr/>
        <a:lstStyle/>
        <a:p>
          <a:r>
            <a:rPr lang="en-US" dirty="0"/>
            <a:t>Artist Layer</a:t>
          </a:r>
        </a:p>
      </dgm:t>
    </dgm:pt>
    <dgm:pt modelId="{E345CAA3-661E-E346-87B6-96BBEB8A2DD6}" type="parTrans" cxnId="{3A97490D-ADE4-BD41-8939-EC1383DCB384}">
      <dgm:prSet/>
      <dgm:spPr/>
      <dgm:t>
        <a:bodyPr/>
        <a:lstStyle/>
        <a:p>
          <a:endParaRPr lang="en-US"/>
        </a:p>
      </dgm:t>
    </dgm:pt>
    <dgm:pt modelId="{9E457149-803A-164D-8818-C000218CEB78}" type="sibTrans" cxnId="{3A97490D-ADE4-BD41-8939-EC1383DCB384}">
      <dgm:prSet/>
      <dgm:spPr/>
      <dgm:t>
        <a:bodyPr/>
        <a:lstStyle/>
        <a:p>
          <a:endParaRPr lang="en-US"/>
        </a:p>
      </dgm:t>
    </dgm:pt>
    <dgm:pt modelId="{35045CFF-CCC6-5846-ACA1-0A3410B6693B}">
      <dgm:prSet phldrT="[Text]"/>
      <dgm:spPr/>
      <dgm:t>
        <a:bodyPr/>
        <a:lstStyle/>
        <a:p>
          <a:r>
            <a:rPr lang="en-US" dirty="0"/>
            <a:t>Describes how data is arranged</a:t>
          </a:r>
        </a:p>
      </dgm:t>
    </dgm:pt>
    <dgm:pt modelId="{1139B66A-DB15-7B4A-BE94-565BC3A40238}" type="parTrans" cxnId="{0A0AE25E-2B8F-6941-98F2-C6805FA0569D}">
      <dgm:prSet/>
      <dgm:spPr/>
      <dgm:t>
        <a:bodyPr/>
        <a:lstStyle/>
        <a:p>
          <a:endParaRPr lang="en-US"/>
        </a:p>
      </dgm:t>
    </dgm:pt>
    <dgm:pt modelId="{DD4F1839-8AB6-DF46-86B8-03D30C6D7CBF}" type="sibTrans" cxnId="{0A0AE25E-2B8F-6941-98F2-C6805FA0569D}">
      <dgm:prSet/>
      <dgm:spPr/>
      <dgm:t>
        <a:bodyPr/>
        <a:lstStyle/>
        <a:p>
          <a:endParaRPr lang="en-US"/>
        </a:p>
      </dgm:t>
    </dgm:pt>
    <dgm:pt modelId="{537CF12C-79B7-7146-84E6-5D599D230642}">
      <dgm:prSet phldrT="[Text]"/>
      <dgm:spPr/>
      <dgm:t>
        <a:bodyPr/>
        <a:lstStyle/>
        <a:p>
          <a:r>
            <a:rPr lang="en-US" dirty="0"/>
            <a:t>Script Layer</a:t>
          </a:r>
        </a:p>
      </dgm:t>
    </dgm:pt>
    <dgm:pt modelId="{C9677DCE-1E8F-9747-9BA2-D5C5EA231102}" type="parTrans" cxnId="{43F8F31C-DB88-E142-A50A-8BBBB8756AE2}">
      <dgm:prSet/>
      <dgm:spPr/>
      <dgm:t>
        <a:bodyPr/>
        <a:lstStyle/>
        <a:p>
          <a:endParaRPr lang="en-US"/>
        </a:p>
      </dgm:t>
    </dgm:pt>
    <dgm:pt modelId="{EEB37AD6-EC42-B144-95E1-FEE0DEFF2AB6}" type="sibTrans" cxnId="{43F8F31C-DB88-E142-A50A-8BBBB8756AE2}">
      <dgm:prSet/>
      <dgm:spPr/>
      <dgm:t>
        <a:bodyPr/>
        <a:lstStyle/>
        <a:p>
          <a:endParaRPr lang="en-US"/>
        </a:p>
      </dgm:t>
    </dgm:pt>
    <dgm:pt modelId="{5A2013DB-0821-764B-BB40-136756F236C3}">
      <dgm:prSet phldrT="[Text]"/>
      <dgm:spPr/>
      <dgm:t>
        <a:bodyPr/>
        <a:lstStyle/>
        <a:p>
          <a:r>
            <a:rPr lang="en-US" dirty="0"/>
            <a:t>Creates artists, compose them all together</a:t>
          </a:r>
        </a:p>
      </dgm:t>
    </dgm:pt>
    <dgm:pt modelId="{C3513F88-92B3-B84F-BB89-BDA76ACD79C2}" type="parTrans" cxnId="{C1876A79-C3AB-904F-81D3-AC9C99D8E4A3}">
      <dgm:prSet/>
      <dgm:spPr/>
      <dgm:t>
        <a:bodyPr/>
        <a:lstStyle/>
        <a:p>
          <a:endParaRPr lang="en-US"/>
        </a:p>
      </dgm:t>
    </dgm:pt>
    <dgm:pt modelId="{F31296B5-35BF-5E49-A603-B1A7606A03D6}" type="sibTrans" cxnId="{C1876A79-C3AB-904F-81D3-AC9C99D8E4A3}">
      <dgm:prSet/>
      <dgm:spPr/>
      <dgm:t>
        <a:bodyPr/>
        <a:lstStyle/>
        <a:p>
          <a:endParaRPr lang="en-US"/>
        </a:p>
      </dgm:t>
    </dgm:pt>
    <dgm:pt modelId="{A5DF91EC-912F-7746-9100-D46306CE30EF}">
      <dgm:prSet phldrT="[Text]"/>
      <dgm:spPr/>
      <dgm:t>
        <a:bodyPr/>
        <a:lstStyle/>
        <a:p>
          <a:r>
            <a:rPr lang="en-US" b="1" dirty="0"/>
            <a:t>Procedural</a:t>
          </a:r>
          <a:r>
            <a:rPr lang="en-US" dirty="0"/>
            <a:t> </a:t>
          </a:r>
          <a:r>
            <a:rPr lang="en-US" b="1" dirty="0"/>
            <a:t>methods</a:t>
          </a:r>
          <a:r>
            <a:rPr lang="en-US" dirty="0"/>
            <a:t> for building visualization</a:t>
          </a:r>
        </a:p>
      </dgm:t>
    </dgm:pt>
    <dgm:pt modelId="{41B14D8E-6F2A-BF41-8496-7D7ED626B6F3}" type="parTrans" cxnId="{34A88F73-BA76-0544-A707-73ED6DE48793}">
      <dgm:prSet/>
      <dgm:spPr/>
      <dgm:t>
        <a:bodyPr/>
        <a:lstStyle/>
        <a:p>
          <a:endParaRPr lang="en-US"/>
        </a:p>
      </dgm:t>
    </dgm:pt>
    <dgm:pt modelId="{9A77F5B8-904E-F543-B244-E8806DE73205}" type="sibTrans" cxnId="{34A88F73-BA76-0544-A707-73ED6DE48793}">
      <dgm:prSet/>
      <dgm:spPr/>
      <dgm:t>
        <a:bodyPr/>
        <a:lstStyle/>
        <a:p>
          <a:endParaRPr lang="en-US"/>
        </a:p>
      </dgm:t>
    </dgm:pt>
    <dgm:pt modelId="{45771E44-3999-EC40-81A6-F370750ED6EA}" type="pres">
      <dgm:prSet presAssocID="{18ECE4EF-5265-6E49-9C74-B77B0FE7BCA0}" presName="linearFlow" presStyleCnt="0">
        <dgm:presLayoutVars>
          <dgm:dir/>
          <dgm:animLvl val="lvl"/>
          <dgm:resizeHandles val="exact"/>
        </dgm:presLayoutVars>
      </dgm:prSet>
      <dgm:spPr/>
    </dgm:pt>
    <dgm:pt modelId="{0FC290AC-EE68-4346-9499-59D3915AE463}" type="pres">
      <dgm:prSet presAssocID="{BC110C9A-551D-954C-9746-03921521B039}" presName="composite" presStyleCnt="0"/>
      <dgm:spPr/>
    </dgm:pt>
    <dgm:pt modelId="{44AECE11-2788-9B4B-96C7-F36754B04916}" type="pres">
      <dgm:prSet presAssocID="{BC110C9A-551D-954C-9746-03921521B039}" presName="parTx" presStyleLbl="node1" presStyleIdx="0" presStyleCnt="3">
        <dgm:presLayoutVars>
          <dgm:chMax val="0"/>
          <dgm:chPref val="0"/>
          <dgm:bulletEnabled val="1"/>
        </dgm:presLayoutVars>
      </dgm:prSet>
      <dgm:spPr/>
    </dgm:pt>
    <dgm:pt modelId="{326998AA-0B36-8542-AEB0-B01C28BBA65C}" type="pres">
      <dgm:prSet presAssocID="{BC110C9A-551D-954C-9746-03921521B039}" presName="parSh" presStyleLbl="node1" presStyleIdx="0" presStyleCnt="3"/>
      <dgm:spPr/>
    </dgm:pt>
    <dgm:pt modelId="{344B8692-D2C6-2E4E-A37E-698E6B9046E9}" type="pres">
      <dgm:prSet presAssocID="{BC110C9A-551D-954C-9746-03921521B039}" presName="desTx" presStyleLbl="fgAcc1" presStyleIdx="0" presStyleCnt="3" custScaleX="126410">
        <dgm:presLayoutVars>
          <dgm:bulletEnabled val="1"/>
        </dgm:presLayoutVars>
      </dgm:prSet>
      <dgm:spPr/>
    </dgm:pt>
    <dgm:pt modelId="{6E98EA0B-B8B8-214D-B3E9-439A6F4A836D}" type="pres">
      <dgm:prSet presAssocID="{3617B8BA-F4C6-A647-B0B5-2B4AB62AA138}" presName="sibTrans" presStyleLbl="sibTrans2D1" presStyleIdx="0" presStyleCnt="2"/>
      <dgm:spPr/>
    </dgm:pt>
    <dgm:pt modelId="{4BAABB34-97D1-0243-814E-5A20EBABF4AB}" type="pres">
      <dgm:prSet presAssocID="{3617B8BA-F4C6-A647-B0B5-2B4AB62AA138}" presName="connTx" presStyleLbl="sibTrans2D1" presStyleIdx="0" presStyleCnt="2"/>
      <dgm:spPr/>
    </dgm:pt>
    <dgm:pt modelId="{51BC92E3-B5B3-2948-A015-20E3505420CC}" type="pres">
      <dgm:prSet presAssocID="{3E9AD504-CB1B-9142-A67D-BCD842320C9B}" presName="composite" presStyleCnt="0"/>
      <dgm:spPr/>
    </dgm:pt>
    <dgm:pt modelId="{6FBDA6B3-1FD5-5241-8063-553724650751}" type="pres">
      <dgm:prSet presAssocID="{3E9AD504-CB1B-9142-A67D-BCD842320C9B}" presName="parTx" presStyleLbl="node1" presStyleIdx="0" presStyleCnt="3">
        <dgm:presLayoutVars>
          <dgm:chMax val="0"/>
          <dgm:chPref val="0"/>
          <dgm:bulletEnabled val="1"/>
        </dgm:presLayoutVars>
      </dgm:prSet>
      <dgm:spPr/>
    </dgm:pt>
    <dgm:pt modelId="{C52612C7-A5E6-274D-86D4-66E17BCAC238}" type="pres">
      <dgm:prSet presAssocID="{3E9AD504-CB1B-9142-A67D-BCD842320C9B}" presName="parSh" presStyleLbl="node1" presStyleIdx="1" presStyleCnt="3"/>
      <dgm:spPr/>
    </dgm:pt>
    <dgm:pt modelId="{E6E3BABE-E2C5-3D48-BC9D-CD3B635D88E2}" type="pres">
      <dgm:prSet presAssocID="{3E9AD504-CB1B-9142-A67D-BCD842320C9B}" presName="desTx" presStyleLbl="fgAcc1" presStyleIdx="1" presStyleCnt="3" custScaleX="121137">
        <dgm:presLayoutVars>
          <dgm:bulletEnabled val="1"/>
        </dgm:presLayoutVars>
      </dgm:prSet>
      <dgm:spPr/>
    </dgm:pt>
    <dgm:pt modelId="{5865FB0B-36E4-0241-BF5F-0C84414F7DC3}" type="pres">
      <dgm:prSet presAssocID="{9E457149-803A-164D-8818-C000218CEB78}" presName="sibTrans" presStyleLbl="sibTrans2D1" presStyleIdx="1" presStyleCnt="2"/>
      <dgm:spPr/>
    </dgm:pt>
    <dgm:pt modelId="{0A5B38B8-9BCE-894E-9A89-F74684F9AB80}" type="pres">
      <dgm:prSet presAssocID="{9E457149-803A-164D-8818-C000218CEB78}" presName="connTx" presStyleLbl="sibTrans2D1" presStyleIdx="1" presStyleCnt="2"/>
      <dgm:spPr/>
    </dgm:pt>
    <dgm:pt modelId="{6DAA3AC8-9B87-C24C-9504-79E000770C96}" type="pres">
      <dgm:prSet presAssocID="{537CF12C-79B7-7146-84E6-5D599D230642}" presName="composite" presStyleCnt="0"/>
      <dgm:spPr/>
    </dgm:pt>
    <dgm:pt modelId="{84CDA058-6058-7143-87E8-2966C135CE43}" type="pres">
      <dgm:prSet presAssocID="{537CF12C-79B7-7146-84E6-5D599D230642}" presName="parTx" presStyleLbl="node1" presStyleIdx="1" presStyleCnt="3">
        <dgm:presLayoutVars>
          <dgm:chMax val="0"/>
          <dgm:chPref val="0"/>
          <dgm:bulletEnabled val="1"/>
        </dgm:presLayoutVars>
      </dgm:prSet>
      <dgm:spPr/>
    </dgm:pt>
    <dgm:pt modelId="{A1B99D95-C513-B943-9F92-6889B30250E2}" type="pres">
      <dgm:prSet presAssocID="{537CF12C-79B7-7146-84E6-5D599D230642}" presName="parSh" presStyleLbl="node1" presStyleIdx="2" presStyleCnt="3"/>
      <dgm:spPr/>
    </dgm:pt>
    <dgm:pt modelId="{B247AF01-86F7-BA4A-8389-673F1AB731D7}" type="pres">
      <dgm:prSet presAssocID="{537CF12C-79B7-7146-84E6-5D599D230642}" presName="desTx" presStyleLbl="fgAcc1" presStyleIdx="2" presStyleCnt="3" custScaleX="128261">
        <dgm:presLayoutVars>
          <dgm:bulletEnabled val="1"/>
        </dgm:presLayoutVars>
      </dgm:prSet>
      <dgm:spPr/>
    </dgm:pt>
  </dgm:ptLst>
  <dgm:cxnLst>
    <dgm:cxn modelId="{6E188402-EBCF-4140-85E6-453F5C5C677F}" type="presOf" srcId="{537CF12C-79B7-7146-84E6-5D599D230642}" destId="{84CDA058-6058-7143-87E8-2966C135CE43}" srcOrd="0" destOrd="0" presId="urn:microsoft.com/office/officeart/2005/8/layout/process3"/>
    <dgm:cxn modelId="{3A97490D-ADE4-BD41-8939-EC1383DCB384}" srcId="{18ECE4EF-5265-6E49-9C74-B77B0FE7BCA0}" destId="{3E9AD504-CB1B-9142-A67D-BCD842320C9B}" srcOrd="1" destOrd="0" parTransId="{E345CAA3-661E-E346-87B6-96BBEB8A2DD6}" sibTransId="{9E457149-803A-164D-8818-C000218CEB78}"/>
    <dgm:cxn modelId="{A1005618-0ABB-9C45-BCC1-C3142E9C3209}" type="presOf" srcId="{3617B8BA-F4C6-A647-B0B5-2B4AB62AA138}" destId="{6E98EA0B-B8B8-214D-B3E9-439A6F4A836D}" srcOrd="0" destOrd="0" presId="urn:microsoft.com/office/officeart/2005/8/layout/process3"/>
    <dgm:cxn modelId="{43F8F31C-DB88-E142-A50A-8BBBB8756AE2}" srcId="{18ECE4EF-5265-6E49-9C74-B77B0FE7BCA0}" destId="{537CF12C-79B7-7146-84E6-5D599D230642}" srcOrd="2" destOrd="0" parTransId="{C9677DCE-1E8F-9747-9BA2-D5C5EA231102}" sibTransId="{EEB37AD6-EC42-B144-95E1-FEE0DEFF2AB6}"/>
    <dgm:cxn modelId="{15879425-CD5B-B34C-B0FE-801FCA634C86}" type="presOf" srcId="{3E9AD504-CB1B-9142-A67D-BCD842320C9B}" destId="{6FBDA6B3-1FD5-5241-8063-553724650751}" srcOrd="0" destOrd="0" presId="urn:microsoft.com/office/officeart/2005/8/layout/process3"/>
    <dgm:cxn modelId="{BEBA184B-A371-6D48-8D8F-F2B86A82EF74}" type="presOf" srcId="{35045CFF-CCC6-5846-ACA1-0A3410B6693B}" destId="{E6E3BABE-E2C5-3D48-BC9D-CD3B635D88E2}" srcOrd="0" destOrd="0" presId="urn:microsoft.com/office/officeart/2005/8/layout/process3"/>
    <dgm:cxn modelId="{0A0AE25E-2B8F-6941-98F2-C6805FA0569D}" srcId="{3E9AD504-CB1B-9142-A67D-BCD842320C9B}" destId="{35045CFF-CCC6-5846-ACA1-0A3410B6693B}" srcOrd="0" destOrd="0" parTransId="{1139B66A-DB15-7B4A-BE94-565BC3A40238}" sibTransId="{DD4F1839-8AB6-DF46-86B8-03D30C6D7CBF}"/>
    <dgm:cxn modelId="{8EE0526B-6B95-7D4B-9FED-9218554F98E7}" type="presOf" srcId="{32626CDD-7C89-AB4E-8586-C88AE1D2795F}" destId="{344B8692-D2C6-2E4E-A37E-698E6B9046E9}" srcOrd="0" destOrd="0" presId="urn:microsoft.com/office/officeart/2005/8/layout/process3"/>
    <dgm:cxn modelId="{34A88F73-BA76-0544-A707-73ED6DE48793}" srcId="{537CF12C-79B7-7146-84E6-5D599D230642}" destId="{A5DF91EC-912F-7746-9100-D46306CE30EF}" srcOrd="1" destOrd="0" parTransId="{41B14D8E-6F2A-BF41-8496-7D7ED626B6F3}" sibTransId="{9A77F5B8-904E-F543-B244-E8806DE73205}"/>
    <dgm:cxn modelId="{700DCD78-39F3-C241-8D79-CCE03E05D539}" srcId="{18ECE4EF-5265-6E49-9C74-B77B0FE7BCA0}" destId="{BC110C9A-551D-954C-9746-03921521B039}" srcOrd="0" destOrd="0" parTransId="{0B25FA2C-8178-774C-91B9-18A05CA26765}" sibTransId="{3617B8BA-F4C6-A647-B0B5-2B4AB62AA138}"/>
    <dgm:cxn modelId="{C1876A79-C3AB-904F-81D3-AC9C99D8E4A3}" srcId="{537CF12C-79B7-7146-84E6-5D599D230642}" destId="{5A2013DB-0821-764B-BB40-136756F236C3}" srcOrd="0" destOrd="0" parTransId="{C3513F88-92B3-B84F-BB89-BDA76ACD79C2}" sibTransId="{F31296B5-35BF-5E49-A603-B1A7606A03D6}"/>
    <dgm:cxn modelId="{8FBC7C90-3551-4940-BFF9-EFB786E522D0}" type="presOf" srcId="{9E457149-803A-164D-8818-C000218CEB78}" destId="{0A5B38B8-9BCE-894E-9A89-F74684F9AB80}" srcOrd="1" destOrd="0" presId="urn:microsoft.com/office/officeart/2005/8/layout/process3"/>
    <dgm:cxn modelId="{C677409D-E916-C144-893B-6C5E4ED2BF94}" type="presOf" srcId="{9E457149-803A-164D-8818-C000218CEB78}" destId="{5865FB0B-36E4-0241-BF5F-0C84414F7DC3}" srcOrd="0" destOrd="0" presId="urn:microsoft.com/office/officeart/2005/8/layout/process3"/>
    <dgm:cxn modelId="{F39E41A8-94B9-2D46-BC10-F00A2A09BF0C}" type="presOf" srcId="{5A2013DB-0821-764B-BB40-136756F236C3}" destId="{B247AF01-86F7-BA4A-8389-673F1AB731D7}" srcOrd="0" destOrd="0" presId="urn:microsoft.com/office/officeart/2005/8/layout/process3"/>
    <dgm:cxn modelId="{92CA1BA9-5839-384C-997C-779AA268E29B}" srcId="{BC110C9A-551D-954C-9746-03921521B039}" destId="{32626CDD-7C89-AB4E-8586-C88AE1D2795F}" srcOrd="0" destOrd="0" parTransId="{17D4D559-5E7D-9A4A-A39B-81682091E2CA}" sibTransId="{BE5626E3-8097-A042-B68A-0B8C376F4C73}"/>
    <dgm:cxn modelId="{B6B48EB4-8CFD-A948-ADAC-2F2D935F500B}" type="presOf" srcId="{BC110C9A-551D-954C-9746-03921521B039}" destId="{326998AA-0B36-8542-AEB0-B01C28BBA65C}" srcOrd="1" destOrd="0" presId="urn:microsoft.com/office/officeart/2005/8/layout/process3"/>
    <dgm:cxn modelId="{99860DBF-66F7-3640-8290-3E034C9ADC75}" type="presOf" srcId="{A5DF91EC-912F-7746-9100-D46306CE30EF}" destId="{B247AF01-86F7-BA4A-8389-673F1AB731D7}" srcOrd="0" destOrd="1" presId="urn:microsoft.com/office/officeart/2005/8/layout/process3"/>
    <dgm:cxn modelId="{70D3F0BF-12B1-0649-8DA2-51D202CA2B7E}" type="presOf" srcId="{BC110C9A-551D-954C-9746-03921521B039}" destId="{44AECE11-2788-9B4B-96C7-F36754B04916}" srcOrd="0" destOrd="0" presId="urn:microsoft.com/office/officeart/2005/8/layout/process3"/>
    <dgm:cxn modelId="{4D50CFD5-9453-884E-A056-2FAEB62969DC}" type="presOf" srcId="{537CF12C-79B7-7146-84E6-5D599D230642}" destId="{A1B99D95-C513-B943-9F92-6889B30250E2}" srcOrd="1" destOrd="0" presId="urn:microsoft.com/office/officeart/2005/8/layout/process3"/>
    <dgm:cxn modelId="{D91F09D7-2A0A-754F-886C-D011F398F31B}" type="presOf" srcId="{3E9AD504-CB1B-9142-A67D-BCD842320C9B}" destId="{C52612C7-A5E6-274D-86D4-66E17BCAC238}" srcOrd="1" destOrd="0" presId="urn:microsoft.com/office/officeart/2005/8/layout/process3"/>
    <dgm:cxn modelId="{61C83FF5-F0E0-D14E-9658-73F9F949B1C4}" type="presOf" srcId="{3617B8BA-F4C6-A647-B0B5-2B4AB62AA138}" destId="{4BAABB34-97D1-0243-814E-5A20EBABF4AB}" srcOrd="1" destOrd="0" presId="urn:microsoft.com/office/officeart/2005/8/layout/process3"/>
    <dgm:cxn modelId="{9D5681FD-3842-9546-83C8-61A1A90FBE7F}" type="presOf" srcId="{18ECE4EF-5265-6E49-9C74-B77B0FE7BCA0}" destId="{45771E44-3999-EC40-81A6-F370750ED6EA}" srcOrd="0" destOrd="0" presId="urn:microsoft.com/office/officeart/2005/8/layout/process3"/>
    <dgm:cxn modelId="{292464B3-092C-974C-9971-0A7FF962055E}" type="presParOf" srcId="{45771E44-3999-EC40-81A6-F370750ED6EA}" destId="{0FC290AC-EE68-4346-9499-59D3915AE463}" srcOrd="0" destOrd="0" presId="urn:microsoft.com/office/officeart/2005/8/layout/process3"/>
    <dgm:cxn modelId="{C09F66DE-3B43-514E-976C-F45B495D5D41}" type="presParOf" srcId="{0FC290AC-EE68-4346-9499-59D3915AE463}" destId="{44AECE11-2788-9B4B-96C7-F36754B04916}" srcOrd="0" destOrd="0" presId="urn:microsoft.com/office/officeart/2005/8/layout/process3"/>
    <dgm:cxn modelId="{E4FCEA79-01D2-2940-A84E-F2D67AD7BB50}" type="presParOf" srcId="{0FC290AC-EE68-4346-9499-59D3915AE463}" destId="{326998AA-0B36-8542-AEB0-B01C28BBA65C}" srcOrd="1" destOrd="0" presId="urn:microsoft.com/office/officeart/2005/8/layout/process3"/>
    <dgm:cxn modelId="{F1E5DC40-CF26-884E-8265-6560A3615405}" type="presParOf" srcId="{0FC290AC-EE68-4346-9499-59D3915AE463}" destId="{344B8692-D2C6-2E4E-A37E-698E6B9046E9}" srcOrd="2" destOrd="0" presId="urn:microsoft.com/office/officeart/2005/8/layout/process3"/>
    <dgm:cxn modelId="{B8B524F3-AD16-C141-ADAD-6650DEB95D03}" type="presParOf" srcId="{45771E44-3999-EC40-81A6-F370750ED6EA}" destId="{6E98EA0B-B8B8-214D-B3E9-439A6F4A836D}" srcOrd="1" destOrd="0" presId="urn:microsoft.com/office/officeart/2005/8/layout/process3"/>
    <dgm:cxn modelId="{3EEC2D7C-0826-8C48-A6AD-575A70AE3EB1}" type="presParOf" srcId="{6E98EA0B-B8B8-214D-B3E9-439A6F4A836D}" destId="{4BAABB34-97D1-0243-814E-5A20EBABF4AB}" srcOrd="0" destOrd="0" presId="urn:microsoft.com/office/officeart/2005/8/layout/process3"/>
    <dgm:cxn modelId="{39D0F3C6-7AA7-AA48-BB3D-55101DC3CA74}" type="presParOf" srcId="{45771E44-3999-EC40-81A6-F370750ED6EA}" destId="{51BC92E3-B5B3-2948-A015-20E3505420CC}" srcOrd="2" destOrd="0" presId="urn:microsoft.com/office/officeart/2005/8/layout/process3"/>
    <dgm:cxn modelId="{F526FD02-8394-714A-85BF-5C5B38961EBB}" type="presParOf" srcId="{51BC92E3-B5B3-2948-A015-20E3505420CC}" destId="{6FBDA6B3-1FD5-5241-8063-553724650751}" srcOrd="0" destOrd="0" presId="urn:microsoft.com/office/officeart/2005/8/layout/process3"/>
    <dgm:cxn modelId="{4DFE97D8-BE7A-014E-9D02-EBC96771585D}" type="presParOf" srcId="{51BC92E3-B5B3-2948-A015-20E3505420CC}" destId="{C52612C7-A5E6-274D-86D4-66E17BCAC238}" srcOrd="1" destOrd="0" presId="urn:microsoft.com/office/officeart/2005/8/layout/process3"/>
    <dgm:cxn modelId="{5749607D-0689-9443-94BC-1DB3D5BD4202}" type="presParOf" srcId="{51BC92E3-B5B3-2948-A015-20E3505420CC}" destId="{E6E3BABE-E2C5-3D48-BC9D-CD3B635D88E2}" srcOrd="2" destOrd="0" presId="urn:microsoft.com/office/officeart/2005/8/layout/process3"/>
    <dgm:cxn modelId="{6FDDA447-A1AB-7D4A-A69E-89A89F1FFF78}" type="presParOf" srcId="{45771E44-3999-EC40-81A6-F370750ED6EA}" destId="{5865FB0B-36E4-0241-BF5F-0C84414F7DC3}" srcOrd="3" destOrd="0" presId="urn:microsoft.com/office/officeart/2005/8/layout/process3"/>
    <dgm:cxn modelId="{293E563C-1AEF-7C44-A939-076D8B2016BD}" type="presParOf" srcId="{5865FB0B-36E4-0241-BF5F-0C84414F7DC3}" destId="{0A5B38B8-9BCE-894E-9A89-F74684F9AB80}" srcOrd="0" destOrd="0" presId="urn:microsoft.com/office/officeart/2005/8/layout/process3"/>
    <dgm:cxn modelId="{F3F159DE-C86B-C440-B0A8-70C8769D2FC8}" type="presParOf" srcId="{45771E44-3999-EC40-81A6-F370750ED6EA}" destId="{6DAA3AC8-9B87-C24C-9504-79E000770C96}" srcOrd="4" destOrd="0" presId="urn:microsoft.com/office/officeart/2005/8/layout/process3"/>
    <dgm:cxn modelId="{DD2835A4-2B3A-2543-A3A2-E9073A94C3E7}" type="presParOf" srcId="{6DAA3AC8-9B87-C24C-9504-79E000770C96}" destId="{84CDA058-6058-7143-87E8-2966C135CE43}" srcOrd="0" destOrd="0" presId="urn:microsoft.com/office/officeart/2005/8/layout/process3"/>
    <dgm:cxn modelId="{2B413674-40B6-944A-A0C2-7F618D13738A}" type="presParOf" srcId="{6DAA3AC8-9B87-C24C-9504-79E000770C96}" destId="{A1B99D95-C513-B943-9F92-6889B30250E2}" srcOrd="1" destOrd="0" presId="urn:microsoft.com/office/officeart/2005/8/layout/process3"/>
    <dgm:cxn modelId="{2D2628F6-ABC7-544A-A9E0-A15FB9B53C18}" type="presParOf" srcId="{6DAA3AC8-9B87-C24C-9504-79E000770C96}" destId="{B247AF01-86F7-BA4A-8389-673F1AB731D7}" srcOrd="2" destOrd="0" presId="urn:microsoft.com/office/officeart/2005/8/layout/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EC37C8-5C30-BE4C-B7A6-ABD8D859BBB0}">
      <dsp:nvSpPr>
        <dsp:cNvPr id="0" name=""/>
        <dsp:cNvSpPr/>
      </dsp:nvSpPr>
      <dsp:spPr>
        <a:xfrm>
          <a:off x="56" y="247413"/>
          <a:ext cx="5400609" cy="89280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dirty="0"/>
            <a:t>Interactive Visualization</a:t>
          </a:r>
        </a:p>
      </dsp:txBody>
      <dsp:txXfrm>
        <a:off x="56" y="247413"/>
        <a:ext cx="5400609" cy="892800"/>
      </dsp:txXfrm>
    </dsp:sp>
    <dsp:sp modelId="{856A55BA-4306-C344-BF0C-A14B80F99DFB}">
      <dsp:nvSpPr>
        <dsp:cNvPr id="0" name=""/>
        <dsp:cNvSpPr/>
      </dsp:nvSpPr>
      <dsp:spPr>
        <a:xfrm>
          <a:off x="56" y="1140213"/>
          <a:ext cx="5400609" cy="2808135"/>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Used for discovery           </a:t>
          </a:r>
        </a:p>
        <a:p>
          <a:pPr marL="285750" lvl="1" indent="-285750" algn="l" defTabSz="1377950">
            <a:lnSpc>
              <a:spcPct val="90000"/>
            </a:lnSpc>
            <a:spcBef>
              <a:spcPct val="0"/>
            </a:spcBef>
            <a:spcAft>
              <a:spcPct val="15000"/>
            </a:spcAft>
            <a:buChar char="•"/>
          </a:pPr>
          <a:r>
            <a:rPr lang="en-US" sz="3100" kern="1200" dirty="0"/>
            <a:t>Intended for a single investigator</a:t>
          </a:r>
        </a:p>
        <a:p>
          <a:pPr marL="285750" lvl="1" indent="-285750" algn="l" defTabSz="1377950">
            <a:lnSpc>
              <a:spcPct val="90000"/>
            </a:lnSpc>
            <a:spcBef>
              <a:spcPct val="0"/>
            </a:spcBef>
            <a:spcAft>
              <a:spcPct val="15000"/>
            </a:spcAft>
            <a:buChar char="•"/>
          </a:pPr>
          <a:r>
            <a:rPr lang="en-US" sz="3100" kern="1200" dirty="0"/>
            <a:t>Re-renders based on user input</a:t>
          </a:r>
        </a:p>
      </dsp:txBody>
      <dsp:txXfrm>
        <a:off x="56" y="1140213"/>
        <a:ext cx="5400609" cy="2808135"/>
      </dsp:txXfrm>
    </dsp:sp>
    <dsp:sp modelId="{28BBD942-89C5-A84A-BB78-8A07A7C5C040}">
      <dsp:nvSpPr>
        <dsp:cNvPr id="0" name=""/>
        <dsp:cNvSpPr/>
      </dsp:nvSpPr>
      <dsp:spPr>
        <a:xfrm>
          <a:off x="6156751" y="247413"/>
          <a:ext cx="5400609" cy="892800"/>
        </a:xfrm>
        <a:prstGeom prst="rect">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w="9525" cap="rnd" cmpd="sng" algn="ctr">
          <a:solidFill>
            <a:schemeClr val="accent1">
              <a:hueOff val="0"/>
              <a:satOff val="0"/>
              <a:lumOff val="0"/>
              <a:alphaOff val="0"/>
            </a:schemeClr>
          </a:solidFill>
          <a:prstDash val="solid"/>
        </a:ln>
        <a:effectLst>
          <a:outerShdw blurRad="38100" dist="25400" dir="5400000" rotWithShape="0">
            <a:srgbClr val="000000">
              <a:alpha val="4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220472" tIns="125984" rIns="220472" bIns="125984" numCol="1" spcCol="1270" anchor="ctr" anchorCtr="0">
          <a:noAutofit/>
        </a:bodyPr>
        <a:lstStyle/>
        <a:p>
          <a:pPr marL="0" lvl="0" indent="0" algn="ctr" defTabSz="1377950">
            <a:lnSpc>
              <a:spcPct val="90000"/>
            </a:lnSpc>
            <a:spcBef>
              <a:spcPct val="0"/>
            </a:spcBef>
            <a:spcAft>
              <a:spcPct val="35000"/>
            </a:spcAft>
            <a:buNone/>
          </a:pPr>
          <a:r>
            <a:rPr lang="en-US" sz="3100" kern="1200" dirty="0"/>
            <a:t>Presentation Visualization</a:t>
          </a:r>
        </a:p>
      </dsp:txBody>
      <dsp:txXfrm>
        <a:off x="6156751" y="247413"/>
        <a:ext cx="5400609" cy="892800"/>
      </dsp:txXfrm>
    </dsp:sp>
    <dsp:sp modelId="{7490AB68-A17B-694F-A5BE-B2A498935FCF}">
      <dsp:nvSpPr>
        <dsp:cNvPr id="0" name=""/>
        <dsp:cNvSpPr/>
      </dsp:nvSpPr>
      <dsp:spPr>
        <a:xfrm>
          <a:off x="6156751" y="1140213"/>
          <a:ext cx="5400609" cy="2808135"/>
        </a:xfrm>
        <a:prstGeom prst="rect">
          <a:avLst/>
        </a:prstGeom>
        <a:solidFill>
          <a:schemeClr val="accent1">
            <a:alpha val="90000"/>
            <a:tint val="40000"/>
            <a:hueOff val="0"/>
            <a:satOff val="0"/>
            <a:lumOff val="0"/>
            <a:alphaOff val="0"/>
          </a:schemeClr>
        </a:solidFill>
        <a:ln w="9525" cap="rnd"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65354" tIns="165354" rIns="220472" bIns="248031" numCol="1" spcCol="1270" anchor="t" anchorCtr="0">
          <a:noAutofit/>
        </a:bodyPr>
        <a:lstStyle/>
        <a:p>
          <a:pPr marL="285750" lvl="1" indent="-285750" algn="l" defTabSz="1377950">
            <a:lnSpc>
              <a:spcPct val="90000"/>
            </a:lnSpc>
            <a:spcBef>
              <a:spcPct val="0"/>
            </a:spcBef>
            <a:spcAft>
              <a:spcPct val="15000"/>
            </a:spcAft>
            <a:buChar char="•"/>
          </a:pPr>
          <a:r>
            <a:rPr lang="en-US" sz="3100" kern="1200" dirty="0"/>
            <a:t>Used for communication</a:t>
          </a:r>
        </a:p>
        <a:p>
          <a:pPr marL="285750" lvl="1" indent="-285750" algn="l" defTabSz="1377950">
            <a:lnSpc>
              <a:spcPct val="90000"/>
            </a:lnSpc>
            <a:spcBef>
              <a:spcPct val="0"/>
            </a:spcBef>
            <a:spcAft>
              <a:spcPct val="15000"/>
            </a:spcAft>
            <a:buChar char="•"/>
          </a:pPr>
          <a:r>
            <a:rPr lang="en-US" sz="3100" kern="1200" dirty="0"/>
            <a:t>Intended for large group or mass audience</a:t>
          </a:r>
        </a:p>
        <a:p>
          <a:pPr marL="285750" lvl="1" indent="-285750" algn="l" defTabSz="1377950">
            <a:lnSpc>
              <a:spcPct val="90000"/>
            </a:lnSpc>
            <a:spcBef>
              <a:spcPct val="0"/>
            </a:spcBef>
            <a:spcAft>
              <a:spcPct val="15000"/>
            </a:spcAft>
            <a:buChar char="•"/>
          </a:pPr>
          <a:r>
            <a:rPr lang="en-US" sz="3100" kern="1200" dirty="0"/>
            <a:t>Does not support user input</a:t>
          </a:r>
        </a:p>
      </dsp:txBody>
      <dsp:txXfrm>
        <a:off x="6156751" y="1140213"/>
        <a:ext cx="5400609" cy="28081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6998AA-0B36-8542-AEB0-B01C28BBA65C}">
      <dsp:nvSpPr>
        <dsp:cNvPr id="0" name=""/>
        <dsp:cNvSpPr/>
      </dsp:nvSpPr>
      <dsp:spPr>
        <a:xfrm>
          <a:off x="4595" y="370608"/>
          <a:ext cx="2359824" cy="950400"/>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Backend Layer</a:t>
          </a:r>
        </a:p>
      </dsp:txBody>
      <dsp:txXfrm>
        <a:off x="4595" y="370608"/>
        <a:ext cx="2359824" cy="633600"/>
      </dsp:txXfrm>
    </dsp:sp>
    <dsp:sp modelId="{344B8692-D2C6-2E4E-A37E-698E6B9046E9}">
      <dsp:nvSpPr>
        <dsp:cNvPr id="0" name=""/>
        <dsp:cNvSpPr/>
      </dsp:nvSpPr>
      <dsp:spPr>
        <a:xfrm>
          <a:off x="176318" y="1004208"/>
          <a:ext cx="2983054" cy="328184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Deals with actual drawing</a:t>
          </a:r>
        </a:p>
      </dsp:txBody>
      <dsp:txXfrm>
        <a:off x="263689" y="1091579"/>
        <a:ext cx="2808312" cy="3107107"/>
      </dsp:txXfrm>
    </dsp:sp>
    <dsp:sp modelId="{6E98EA0B-B8B8-214D-B3E9-439A6F4A836D}">
      <dsp:nvSpPr>
        <dsp:cNvPr id="0" name=""/>
        <dsp:cNvSpPr/>
      </dsp:nvSpPr>
      <dsp:spPr>
        <a:xfrm>
          <a:off x="2800065" y="393644"/>
          <a:ext cx="923566" cy="587528"/>
        </a:xfrm>
        <a:prstGeom prst="rightArrow">
          <a:avLst>
            <a:gd name="adj1" fmla="val 60000"/>
            <a:gd name="adj2" fmla="val 50000"/>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2800065" y="511150"/>
        <a:ext cx="747308" cy="352516"/>
      </dsp:txXfrm>
    </dsp:sp>
    <dsp:sp modelId="{C52612C7-A5E6-274D-86D4-66E17BCAC238}">
      <dsp:nvSpPr>
        <dsp:cNvPr id="0" name=""/>
        <dsp:cNvSpPr/>
      </dsp:nvSpPr>
      <dsp:spPr>
        <a:xfrm>
          <a:off x="4106999" y="370608"/>
          <a:ext cx="2359824" cy="950400"/>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Artist Layer</a:t>
          </a:r>
        </a:p>
      </dsp:txBody>
      <dsp:txXfrm>
        <a:off x="4106999" y="370608"/>
        <a:ext cx="2359824" cy="633600"/>
      </dsp:txXfrm>
    </dsp:sp>
    <dsp:sp modelId="{E6E3BABE-E2C5-3D48-BC9D-CD3B635D88E2}">
      <dsp:nvSpPr>
        <dsp:cNvPr id="0" name=""/>
        <dsp:cNvSpPr/>
      </dsp:nvSpPr>
      <dsp:spPr>
        <a:xfrm>
          <a:off x="4340938" y="1004208"/>
          <a:ext cx="2858621" cy="328184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Describes how data is arranged</a:t>
          </a:r>
        </a:p>
      </dsp:txBody>
      <dsp:txXfrm>
        <a:off x="4424664" y="1087934"/>
        <a:ext cx="2691169" cy="3114397"/>
      </dsp:txXfrm>
    </dsp:sp>
    <dsp:sp modelId="{5865FB0B-36E4-0241-BF5F-0C84414F7DC3}">
      <dsp:nvSpPr>
        <dsp:cNvPr id="0" name=""/>
        <dsp:cNvSpPr/>
      </dsp:nvSpPr>
      <dsp:spPr>
        <a:xfrm>
          <a:off x="6886914" y="393644"/>
          <a:ext cx="890591" cy="587528"/>
        </a:xfrm>
        <a:prstGeom prst="rightArrow">
          <a:avLst>
            <a:gd name="adj1" fmla="val 60000"/>
            <a:gd name="adj2" fmla="val 50000"/>
          </a:avLst>
        </a:prstGeom>
        <a:gradFill rotWithShape="0">
          <a:gsLst>
            <a:gs pos="0">
              <a:schemeClr val="accent1">
                <a:tint val="60000"/>
                <a:hueOff val="0"/>
                <a:satOff val="0"/>
                <a:lumOff val="0"/>
                <a:alphaOff val="0"/>
                <a:tint val="98000"/>
                <a:lumMod val="114000"/>
              </a:schemeClr>
            </a:gs>
            <a:gs pos="100000">
              <a:schemeClr val="accent1">
                <a:tint val="60000"/>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886914" y="511150"/>
        <a:ext cx="714333" cy="352516"/>
      </dsp:txXfrm>
    </dsp:sp>
    <dsp:sp modelId="{A1B99D95-C513-B943-9F92-6889B30250E2}">
      <dsp:nvSpPr>
        <dsp:cNvPr id="0" name=""/>
        <dsp:cNvSpPr/>
      </dsp:nvSpPr>
      <dsp:spPr>
        <a:xfrm>
          <a:off x="8147185" y="370608"/>
          <a:ext cx="2359824" cy="950400"/>
        </a:xfrm>
        <a:prstGeom prst="roundRect">
          <a:avLst>
            <a:gd name="adj" fmla="val 10000"/>
          </a:avLst>
        </a:prstGeom>
        <a:gradFill rotWithShape="0">
          <a:gsLst>
            <a:gs pos="0">
              <a:schemeClr val="accent1">
                <a:hueOff val="0"/>
                <a:satOff val="0"/>
                <a:lumOff val="0"/>
                <a:alphaOff val="0"/>
                <a:tint val="98000"/>
                <a:lumMod val="114000"/>
              </a:schemeClr>
            </a:gs>
            <a:gs pos="100000">
              <a:schemeClr val="accent1">
                <a:hueOff val="0"/>
                <a:satOff val="0"/>
                <a:lumOff val="0"/>
                <a:alphaOff val="0"/>
                <a:shade val="90000"/>
                <a:lumMod val="84000"/>
              </a:schemeClr>
            </a:gs>
          </a:gsLst>
          <a:lin ang="5400000" scaled="0"/>
        </a:gradFill>
        <a:ln>
          <a:noFill/>
        </a:ln>
        <a:effectLst>
          <a:outerShdw blurRad="38100" dist="25400" dir="5400000" rotWithShape="0">
            <a:srgbClr val="000000">
              <a:alpha val="4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56464" tIns="156464" rIns="156464" bIns="83820" numCol="1" spcCol="1270" anchor="t" anchorCtr="0">
          <a:noAutofit/>
        </a:bodyPr>
        <a:lstStyle/>
        <a:p>
          <a:pPr marL="0" lvl="0" indent="0" algn="l" defTabSz="977900">
            <a:lnSpc>
              <a:spcPct val="90000"/>
            </a:lnSpc>
            <a:spcBef>
              <a:spcPct val="0"/>
            </a:spcBef>
            <a:spcAft>
              <a:spcPct val="35000"/>
            </a:spcAft>
            <a:buNone/>
          </a:pPr>
          <a:r>
            <a:rPr lang="en-US" sz="2200" kern="1200" dirty="0"/>
            <a:t>Script Layer</a:t>
          </a:r>
        </a:p>
      </dsp:txBody>
      <dsp:txXfrm>
        <a:off x="8147185" y="370608"/>
        <a:ext cx="2359824" cy="633600"/>
      </dsp:txXfrm>
    </dsp:sp>
    <dsp:sp modelId="{B247AF01-86F7-BA4A-8389-673F1AB731D7}">
      <dsp:nvSpPr>
        <dsp:cNvPr id="0" name=""/>
        <dsp:cNvSpPr/>
      </dsp:nvSpPr>
      <dsp:spPr>
        <a:xfrm>
          <a:off x="8297068" y="1004208"/>
          <a:ext cx="3026735" cy="3281849"/>
        </a:xfrm>
        <a:prstGeom prst="roundRect">
          <a:avLst>
            <a:gd name="adj" fmla="val 10000"/>
          </a:avLst>
        </a:prstGeom>
        <a:solidFill>
          <a:schemeClr val="lt1">
            <a:alpha val="90000"/>
            <a:hueOff val="0"/>
            <a:satOff val="0"/>
            <a:lumOff val="0"/>
            <a:alphaOff val="0"/>
          </a:schemeClr>
        </a:solidFill>
        <a:ln w="9525" cap="rnd"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56464" tIns="15646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t>Creates artists, compose them all together</a:t>
          </a:r>
        </a:p>
        <a:p>
          <a:pPr marL="228600" lvl="1" indent="-228600" algn="l" defTabSz="977900">
            <a:lnSpc>
              <a:spcPct val="90000"/>
            </a:lnSpc>
            <a:spcBef>
              <a:spcPct val="0"/>
            </a:spcBef>
            <a:spcAft>
              <a:spcPct val="15000"/>
            </a:spcAft>
            <a:buChar char="•"/>
          </a:pPr>
          <a:r>
            <a:rPr lang="en-US" sz="2200" b="1" kern="1200" dirty="0"/>
            <a:t>Procedural</a:t>
          </a:r>
          <a:r>
            <a:rPr lang="en-US" sz="2200" kern="1200" dirty="0"/>
            <a:t> </a:t>
          </a:r>
          <a:r>
            <a:rPr lang="en-US" sz="2200" b="1" kern="1200" dirty="0"/>
            <a:t>methods</a:t>
          </a:r>
          <a:r>
            <a:rPr lang="en-US" sz="2200" kern="1200" dirty="0"/>
            <a:t> for building visualization</a:t>
          </a:r>
        </a:p>
      </dsp:txBody>
      <dsp:txXfrm>
        <a:off x="8385718" y="1092858"/>
        <a:ext cx="2849435" cy="3104549"/>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463CF8-2E51-5F4E-AA9D-DE724D61E386}" type="datetimeFigureOut">
              <a:rPr lang="en-US" smtClean="0"/>
              <a:t>10/30/19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DDC66-CAE6-6A42-B773-1B5FCED4E71C}" type="slidenum">
              <a:rPr lang="en-US" smtClean="0"/>
              <a:t>‹#›</a:t>
            </a:fld>
            <a:endParaRPr lang="en-US"/>
          </a:p>
        </p:txBody>
      </p:sp>
    </p:spTree>
    <p:extLst>
      <p:ext uri="{BB962C8B-B14F-4D97-AF65-F5344CB8AC3E}">
        <p14:creationId xmlns:p14="http://schemas.microsoft.com/office/powerpoint/2010/main" val="13471571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am responsible for introducing to you how to visualize data.</a:t>
            </a:r>
          </a:p>
          <a:p>
            <a:r>
              <a:rPr lang="en-US" dirty="0"/>
              <a:t>In this course, we will learn about analyzing data using visualization tools such as graph, chart, etc.</a:t>
            </a:r>
          </a:p>
          <a:p>
            <a:r>
              <a:rPr lang="en-US" dirty="0"/>
              <a:t>We also find out several types of data</a:t>
            </a:r>
          </a:p>
        </p:txBody>
      </p:sp>
      <p:sp>
        <p:nvSpPr>
          <p:cNvPr id="4" name="Slide Number Placeholder 3"/>
          <p:cNvSpPr>
            <a:spLocks noGrp="1"/>
          </p:cNvSpPr>
          <p:nvPr>
            <p:ph type="sldNum" sz="quarter" idx="10"/>
          </p:nvPr>
        </p:nvSpPr>
        <p:spPr/>
        <p:txBody>
          <a:bodyPr/>
          <a:lstStyle/>
          <a:p>
            <a:fld id="{144DDC66-CAE6-6A42-B773-1B5FCED4E71C}" type="slidenum">
              <a:rPr lang="en-US" smtClean="0"/>
              <a:t>1</a:t>
            </a:fld>
            <a:endParaRPr lang="en-US"/>
          </a:p>
        </p:txBody>
      </p:sp>
    </p:spTree>
    <p:extLst>
      <p:ext uri="{BB962C8B-B14F-4D97-AF65-F5344CB8AC3E}">
        <p14:creationId xmlns:p14="http://schemas.microsoft.com/office/powerpoint/2010/main" val="397930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also declarative</a:t>
            </a:r>
            <a:r>
              <a:rPr lang="en-US" baseline="0" dirty="0"/>
              <a:t> methods to build visualization, HTML, google chart JS, etc. is a great example of this kind.</a:t>
            </a:r>
          </a:p>
          <a:p>
            <a:r>
              <a:rPr lang="en-US" baseline="0" dirty="0"/>
              <a:t>Instead of issuing command after command to the backend rendering agent as procedural methods, declarative methods often format a document as a model of relationship (often called DOM or Document Object Model)</a:t>
            </a:r>
          </a:p>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15</a:t>
            </a:fld>
            <a:endParaRPr lang="en-US"/>
          </a:p>
        </p:txBody>
      </p:sp>
    </p:spTree>
    <p:extLst>
      <p:ext uri="{BB962C8B-B14F-4D97-AF65-F5344CB8AC3E}">
        <p14:creationId xmlns:p14="http://schemas.microsoft.com/office/powerpoint/2010/main" val="20551601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16</a:t>
            </a:fld>
            <a:endParaRPr lang="en-US"/>
          </a:p>
        </p:txBody>
      </p:sp>
    </p:spTree>
    <p:extLst>
      <p:ext uri="{BB962C8B-B14F-4D97-AF65-F5344CB8AC3E}">
        <p14:creationId xmlns:p14="http://schemas.microsoft.com/office/powerpoint/2010/main" val="1794698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line plot is created with the plot function</a:t>
            </a:r>
          </a:p>
        </p:txBody>
      </p:sp>
      <p:sp>
        <p:nvSpPr>
          <p:cNvPr id="4" name="Slide Number Placeholder 3"/>
          <p:cNvSpPr>
            <a:spLocks noGrp="1"/>
          </p:cNvSpPr>
          <p:nvPr>
            <p:ph type="sldNum" sz="quarter" idx="10"/>
          </p:nvPr>
        </p:nvSpPr>
        <p:spPr/>
        <p:txBody>
          <a:bodyPr/>
          <a:lstStyle/>
          <a:p>
            <a:fld id="{144DDC66-CAE6-6A42-B773-1B5FCED4E71C}" type="slidenum">
              <a:rPr lang="en-US" smtClean="0"/>
              <a:t>17</a:t>
            </a:fld>
            <a:endParaRPr lang="en-US"/>
          </a:p>
        </p:txBody>
      </p:sp>
    </p:spTree>
    <p:extLst>
      <p:ext uri="{BB962C8B-B14F-4D97-AF65-F5344CB8AC3E}">
        <p14:creationId xmlns:p14="http://schemas.microsoft.com/office/powerpoint/2010/main" val="1991617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Note that the plot function may take several series together, we can just give</a:t>
            </a:r>
            <a:r>
              <a:rPr lang="en-US" baseline="0" dirty="0"/>
              <a:t> y-axes values, no x-axes values, in which case the function will use the index of the series as the x values</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18</a:t>
            </a:fld>
            <a:endParaRPr lang="en-US"/>
          </a:p>
        </p:txBody>
      </p:sp>
    </p:spTree>
    <p:extLst>
      <p:ext uri="{BB962C8B-B14F-4D97-AF65-F5344CB8AC3E}">
        <p14:creationId xmlns:p14="http://schemas.microsoft.com/office/powerpoint/2010/main" val="12877645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may use the </a:t>
            </a:r>
            <a:r>
              <a:rPr lang="en-US" baseline="0" dirty="0" err="1"/>
              <a:t>fill_between</a:t>
            </a:r>
            <a:r>
              <a:rPr lang="en-US" baseline="0" dirty="0"/>
              <a:t> function to highlight the difference between the blue and the orange curves.</a:t>
            </a:r>
          </a:p>
          <a:p>
            <a:r>
              <a:rPr lang="en-US" baseline="0" dirty="0"/>
              <a:t>First, we get the current axes object, then we indicate the range of x values we want to be filled, then we put in the lower bounds and upper bound along with the color we want </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19</a:t>
            </a:fld>
            <a:endParaRPr lang="en-US"/>
          </a:p>
        </p:txBody>
      </p:sp>
    </p:spTree>
    <p:extLst>
      <p:ext uri="{BB962C8B-B14F-4D97-AF65-F5344CB8AC3E}">
        <p14:creationId xmlns:p14="http://schemas.microsoft.com/office/powerpoint/2010/main" val="1865047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may use the </a:t>
            </a:r>
            <a:r>
              <a:rPr lang="en-US" baseline="0" dirty="0" err="1"/>
              <a:t>fill_between</a:t>
            </a:r>
            <a:r>
              <a:rPr lang="en-US" baseline="0" dirty="0"/>
              <a:t> function to highlight the difference between the blue and the orange curves.</a:t>
            </a:r>
          </a:p>
          <a:p>
            <a:r>
              <a:rPr lang="en-US" baseline="0" dirty="0"/>
              <a:t>First, we get the current axes object, then we indicate the range of x values we want to be filled, then we put in the lower bounds and upper bound along with the color we want </a:t>
            </a:r>
          </a:p>
          <a:p>
            <a:r>
              <a:rPr lang="en-US" baseline="0" dirty="0"/>
              <a:t>Add legend for the plotting is very simple</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20</a:t>
            </a:fld>
            <a:endParaRPr lang="en-US"/>
          </a:p>
        </p:txBody>
      </p:sp>
    </p:spTree>
    <p:extLst>
      <p:ext uri="{BB962C8B-B14F-4D97-AF65-F5344CB8AC3E}">
        <p14:creationId xmlns:p14="http://schemas.microsoft.com/office/powerpoint/2010/main" val="16165110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Customizing x-axis </a:t>
            </a:r>
          </a:p>
          <a:p>
            <a:r>
              <a:rPr lang="en-US" dirty="0"/>
              <a:t>Change the x-axis to a series of eight date time</a:t>
            </a:r>
            <a:r>
              <a:rPr lang="en-US" baseline="0" dirty="0"/>
              <a:t> instance (with one day interval)</a:t>
            </a:r>
          </a:p>
          <a:p>
            <a:r>
              <a:rPr lang="en-US" baseline="0" dirty="0"/>
              <a:t>But </a:t>
            </a:r>
            <a:r>
              <a:rPr lang="en-US" baseline="0" dirty="0" err="1"/>
              <a:t>NumPy</a:t>
            </a:r>
            <a:r>
              <a:rPr lang="en-US" baseline="0" dirty="0"/>
              <a:t> does not support date time handling, so we use another module, pandas (to install pandas: just use the following command Terminal: pip install pandas</a:t>
            </a:r>
          </a:p>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21</a:t>
            </a:fld>
            <a:endParaRPr lang="en-US"/>
          </a:p>
        </p:txBody>
      </p:sp>
    </p:spTree>
    <p:extLst>
      <p:ext uri="{BB962C8B-B14F-4D97-AF65-F5344CB8AC3E}">
        <p14:creationId xmlns:p14="http://schemas.microsoft.com/office/powerpoint/2010/main" val="17783630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Matplotlib</a:t>
            </a:r>
            <a:r>
              <a:rPr lang="en-US" baseline="0" dirty="0"/>
              <a:t> supports several kinds of bar charts</a:t>
            </a:r>
          </a:p>
          <a:p>
            <a:r>
              <a:rPr lang="en-US" baseline="0" dirty="0"/>
              <a:t>In general case, we plot a bar chart by sending in a parameter of x components and a parameter of the height of bars.</a:t>
            </a:r>
          </a:p>
          <a:p>
            <a:endParaRPr lang="en-US" baseline="0" dirty="0"/>
          </a:p>
          <a:p>
            <a:r>
              <a:rPr lang="en-US" baseline="0" dirty="0">
                <a:sym typeface="Wingdings"/>
              </a:rPr>
              <a:t> It is very simple to group bars, but the x-values are not centered for each group  using axis container to customize axis</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22</a:t>
            </a:fld>
            <a:endParaRPr lang="en-US"/>
          </a:p>
        </p:txBody>
      </p:sp>
    </p:spTree>
    <p:extLst>
      <p:ext uri="{BB962C8B-B14F-4D97-AF65-F5344CB8AC3E}">
        <p14:creationId xmlns:p14="http://schemas.microsoft.com/office/powerpoint/2010/main" val="1489701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23</a:t>
            </a:fld>
            <a:endParaRPr lang="en-US"/>
          </a:p>
        </p:txBody>
      </p:sp>
    </p:spTree>
    <p:extLst>
      <p:ext uri="{BB962C8B-B14F-4D97-AF65-F5344CB8AC3E}">
        <p14:creationId xmlns:p14="http://schemas.microsoft.com/office/powerpoint/2010/main" val="1700407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Error bar for representing:</a:t>
            </a:r>
            <a:r>
              <a:rPr lang="en-US" baseline="0" dirty="0"/>
              <a:t> CI (confidence intervals) for common P-values; SE (standard error) for mean values etc.</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24</a:t>
            </a:fld>
            <a:endParaRPr lang="en-US"/>
          </a:p>
        </p:txBody>
      </p:sp>
    </p:spTree>
    <p:extLst>
      <p:ext uri="{BB962C8B-B14F-4D97-AF65-F5344CB8AC3E}">
        <p14:creationId xmlns:p14="http://schemas.microsoft.com/office/powerpoint/2010/main" val="165360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 syllabus of the course: during 4 hours</a:t>
            </a:r>
          </a:p>
        </p:txBody>
      </p:sp>
      <p:sp>
        <p:nvSpPr>
          <p:cNvPr id="4" name="Slide Number Placeholder 3"/>
          <p:cNvSpPr>
            <a:spLocks noGrp="1"/>
          </p:cNvSpPr>
          <p:nvPr>
            <p:ph type="sldNum" sz="quarter" idx="10"/>
          </p:nvPr>
        </p:nvSpPr>
        <p:spPr/>
        <p:txBody>
          <a:bodyPr/>
          <a:lstStyle/>
          <a:p>
            <a:fld id="{144DDC66-CAE6-6A42-B773-1B5FCED4E71C}" type="slidenum">
              <a:rPr lang="en-US" smtClean="0"/>
              <a:t>2</a:t>
            </a:fld>
            <a:endParaRPr lang="en-US"/>
          </a:p>
        </p:txBody>
      </p:sp>
    </p:spTree>
    <p:extLst>
      <p:ext uri="{BB962C8B-B14F-4D97-AF65-F5344CB8AC3E}">
        <p14:creationId xmlns:p14="http://schemas.microsoft.com/office/powerpoint/2010/main" val="750818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function scatter, this function takes an x-axis</a:t>
            </a:r>
            <a:r>
              <a:rPr lang="en-US" baseline="0" dirty="0"/>
              <a:t> value as the first parameter and y-axis value as the second, if the two parameters are the same we get a nice diagonal alignment of points</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25</a:t>
            </a:fld>
            <a:endParaRPr lang="en-US"/>
          </a:p>
        </p:txBody>
      </p:sp>
    </p:spTree>
    <p:extLst>
      <p:ext uri="{BB962C8B-B14F-4D97-AF65-F5344CB8AC3E}">
        <p14:creationId xmlns:p14="http://schemas.microsoft.com/office/powerpoint/2010/main" val="1265288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Plotting</a:t>
            </a:r>
            <a:r>
              <a:rPr lang="en-US" baseline="0" dirty="0"/>
              <a:t> different groups</a:t>
            </a:r>
          </a:p>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26</a:t>
            </a:fld>
            <a:endParaRPr lang="en-US"/>
          </a:p>
        </p:txBody>
      </p:sp>
    </p:spTree>
    <p:extLst>
      <p:ext uri="{BB962C8B-B14F-4D97-AF65-F5344CB8AC3E}">
        <p14:creationId xmlns:p14="http://schemas.microsoft.com/office/powerpoint/2010/main" val="1042657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Customizing symbols</a:t>
            </a:r>
          </a:p>
        </p:txBody>
      </p:sp>
      <p:sp>
        <p:nvSpPr>
          <p:cNvPr id="4" name="Slide Number Placeholder 3"/>
          <p:cNvSpPr>
            <a:spLocks noGrp="1"/>
          </p:cNvSpPr>
          <p:nvPr>
            <p:ph type="sldNum" sz="quarter" idx="10"/>
          </p:nvPr>
        </p:nvSpPr>
        <p:spPr/>
        <p:txBody>
          <a:bodyPr/>
          <a:lstStyle/>
          <a:p>
            <a:fld id="{144DDC66-CAE6-6A42-B773-1B5FCED4E71C}" type="slidenum">
              <a:rPr lang="en-US" smtClean="0"/>
              <a:t>27</a:t>
            </a:fld>
            <a:endParaRPr lang="en-US"/>
          </a:p>
        </p:txBody>
      </p:sp>
    </p:spTree>
    <p:extLst>
      <p:ext uri="{BB962C8B-B14F-4D97-AF65-F5344CB8AC3E}">
        <p14:creationId xmlns:p14="http://schemas.microsoft.com/office/powerpoint/2010/main" val="5159281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function subplots</a:t>
            </a:r>
            <a:r>
              <a:rPr lang="en-US" baseline="0" dirty="0"/>
              <a:t> with parameters: the number of rows, number of column and the plot number. The greatest number alternatively from left to right and from top to bottom.</a:t>
            </a:r>
          </a:p>
          <a:p>
            <a:r>
              <a:rPr lang="en-US" baseline="0" dirty="0"/>
              <a:t>For example subplot(1,2,1)==&gt; create two plots side by side, with one row and two columns and set the first axis to be the current axis (the left hand side axis)</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28</a:t>
            </a:fld>
            <a:endParaRPr lang="en-US"/>
          </a:p>
        </p:txBody>
      </p:sp>
    </p:spTree>
    <p:extLst>
      <p:ext uri="{BB962C8B-B14F-4D97-AF65-F5344CB8AC3E}">
        <p14:creationId xmlns:p14="http://schemas.microsoft.com/office/powerpoint/2010/main" val="11173988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a:t>
            </a:r>
            <a:r>
              <a:rPr lang="en-US" baseline="0" dirty="0"/>
              <a:t> this function to return to the plot number we want</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29</a:t>
            </a:fld>
            <a:endParaRPr lang="en-US"/>
          </a:p>
        </p:txBody>
      </p:sp>
    </p:spTree>
    <p:extLst>
      <p:ext uri="{BB962C8B-B14F-4D97-AF65-F5344CB8AC3E}">
        <p14:creationId xmlns:p14="http://schemas.microsoft.com/office/powerpoint/2010/main" val="1360266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Lock axis</a:t>
            </a:r>
            <a:r>
              <a:rPr lang="en-US" baseline="0" dirty="0"/>
              <a:t> between subplots to share x-axis, y-axis</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30</a:t>
            </a:fld>
            <a:endParaRPr lang="en-US"/>
          </a:p>
        </p:txBody>
      </p:sp>
    </p:spTree>
    <p:extLst>
      <p:ext uri="{BB962C8B-B14F-4D97-AF65-F5344CB8AC3E}">
        <p14:creationId xmlns:p14="http://schemas.microsoft.com/office/powerpoint/2010/main" val="17496621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Get a matrix of plots by using</a:t>
            </a:r>
            <a:r>
              <a:rPr lang="en-US" baseline="0" dirty="0"/>
              <a:t> function subplots</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31</a:t>
            </a:fld>
            <a:endParaRPr lang="en-US"/>
          </a:p>
        </p:txBody>
      </p:sp>
    </p:spTree>
    <p:extLst>
      <p:ext uri="{BB962C8B-B14F-4D97-AF65-F5344CB8AC3E}">
        <p14:creationId xmlns:p14="http://schemas.microsoft.com/office/powerpoint/2010/main" val="19850626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plot here 4 histogram based on the number of samples, the first just has 10 sample, the second has 100 and so on. We can find that the histogram is more and more smooth. But if you look closely, we can see that the bar of the 10000 plots are actually wider than those of the 10, 100, 1000. That’s because the histogram uses ten bins by default, that means ten bars. When n = 10000, many values have to be combined into a single bin.</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32</a:t>
            </a:fld>
            <a:endParaRPr lang="en-US"/>
          </a:p>
        </p:txBody>
      </p:sp>
    </p:spTree>
    <p:extLst>
      <p:ext uri="{BB962C8B-B14F-4D97-AF65-F5344CB8AC3E}">
        <p14:creationId xmlns:p14="http://schemas.microsoft.com/office/powerpoint/2010/main" val="2089404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histograms</a:t>
            </a:r>
            <a:r>
              <a:rPr lang="en-US" baseline="0" dirty="0"/>
              <a:t> are more smooth when the number of bins is set to 100. Big question: how many bins should we set? That depends on the experiments and data</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33</a:t>
            </a:fld>
            <a:endParaRPr lang="en-US"/>
          </a:p>
        </p:txBody>
      </p:sp>
    </p:spTree>
    <p:extLst>
      <p:ext uri="{BB962C8B-B14F-4D97-AF65-F5344CB8AC3E}">
        <p14:creationId xmlns:p14="http://schemas.microsoft.com/office/powerpoint/2010/main" val="19640330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histograms</a:t>
            </a:r>
            <a:r>
              <a:rPr lang="en-US" baseline="0" dirty="0"/>
              <a:t> are more smooth when the number of bins is set to 100. Big question: how many bins should we set? That depends on the experiments and data</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34</a:t>
            </a:fld>
            <a:endParaRPr lang="en-US"/>
          </a:p>
        </p:txBody>
      </p:sp>
    </p:spTree>
    <p:extLst>
      <p:ext uri="{BB962C8B-B14F-4D97-AF65-F5344CB8AC3E}">
        <p14:creationId xmlns:p14="http://schemas.microsoft.com/office/powerpoint/2010/main" val="14589093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44DDC66-CAE6-6A42-B773-1B5FCED4E71C}" type="slidenum">
              <a:rPr lang="en-US" smtClean="0"/>
              <a:t>3</a:t>
            </a:fld>
            <a:endParaRPr lang="en-US"/>
          </a:p>
        </p:txBody>
      </p:sp>
    </p:spTree>
    <p:extLst>
      <p:ext uri="{BB962C8B-B14F-4D97-AF65-F5344CB8AC3E}">
        <p14:creationId xmlns:p14="http://schemas.microsoft.com/office/powerpoint/2010/main" val="7578704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Sometime</a:t>
            </a:r>
            <a:r>
              <a:rPr lang="en-US" baseline="0" dirty="0"/>
              <a:t> we may need both, scatter plot and histogram when the scatter plot do not show the clustering, so we need see the distribution on each axis using histogram.</a:t>
            </a:r>
          </a:p>
          <a:p>
            <a:r>
              <a:rPr lang="en-US" baseline="0" dirty="0"/>
              <a:t>In this example, we plot scatter with X represent the random distribution and Y represents the normal distribution then using two histogram corresponding to each axis.</a:t>
            </a:r>
          </a:p>
          <a:p>
            <a:endParaRPr lang="en-US" baseline="0" dirty="0"/>
          </a:p>
          <a:p>
            <a:r>
              <a:rPr lang="en-US" baseline="0" dirty="0"/>
              <a:t>We use </a:t>
            </a:r>
            <a:r>
              <a:rPr lang="en-US" baseline="0" dirty="0" err="1"/>
              <a:t>GridSpec</a:t>
            </a:r>
            <a:r>
              <a:rPr lang="en-US" baseline="0" dirty="0"/>
              <a:t> to customize the location of plots/</a:t>
            </a:r>
          </a:p>
          <a:p>
            <a:r>
              <a:rPr lang="en-US" baseline="0" dirty="0"/>
              <a:t>We define a 3x3 grid, nine cells in total: the first histogram takes up the top right space, the second take up the left bottom two spaces and the scatter plot take up two spares in the bottom right.</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35</a:t>
            </a:fld>
            <a:endParaRPr lang="en-US"/>
          </a:p>
        </p:txBody>
      </p:sp>
    </p:spTree>
    <p:extLst>
      <p:ext uri="{BB962C8B-B14F-4D97-AF65-F5344CB8AC3E}">
        <p14:creationId xmlns:p14="http://schemas.microsoft.com/office/powerpoint/2010/main" val="20902188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a:t>
            </a:r>
            <a:r>
              <a:rPr lang="en-US" baseline="0" dirty="0"/>
              <a:t> need rotating the </a:t>
            </a:r>
            <a:r>
              <a:rPr lang="en-US" baseline="0" dirty="0" err="1"/>
              <a:t>side_histogram</a:t>
            </a:r>
            <a:r>
              <a:rPr lang="en-US" baseline="0" dirty="0"/>
              <a:t> and may set limitation for two axis X and Y so they are nicer</a:t>
            </a:r>
          </a:p>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36</a:t>
            </a:fld>
            <a:endParaRPr lang="en-US"/>
          </a:p>
        </p:txBody>
      </p:sp>
    </p:spTree>
    <p:extLst>
      <p:ext uri="{BB962C8B-B14F-4D97-AF65-F5344CB8AC3E}">
        <p14:creationId xmlns:p14="http://schemas.microsoft.com/office/powerpoint/2010/main" val="3746523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a:t>
            </a:r>
            <a:r>
              <a:rPr lang="en-US" baseline="0" dirty="0"/>
              <a:t> plot la mot </a:t>
            </a:r>
            <a:r>
              <a:rPr lang="en-US" baseline="0" dirty="0" err="1"/>
              <a:t>phuong</a:t>
            </a:r>
            <a:r>
              <a:rPr lang="en-US" baseline="0" dirty="0"/>
              <a:t> </a:t>
            </a:r>
            <a:r>
              <a:rPr lang="en-US" baseline="0" dirty="0" err="1"/>
              <a:t>phap</a:t>
            </a:r>
            <a:r>
              <a:rPr lang="en-US" baseline="0" dirty="0"/>
              <a:t> the </a:t>
            </a:r>
            <a:r>
              <a:rPr lang="en-US" baseline="0" dirty="0" err="1"/>
              <a:t>hien</a:t>
            </a:r>
            <a:r>
              <a:rPr lang="en-US" baseline="0" dirty="0"/>
              <a:t> so lieu thong </a:t>
            </a:r>
            <a:r>
              <a:rPr lang="en-US" baseline="0" dirty="0" err="1"/>
              <a:t>ke</a:t>
            </a:r>
            <a:r>
              <a:rPr lang="en-US" baseline="0" dirty="0"/>
              <a:t> tong hop </a:t>
            </a:r>
            <a:r>
              <a:rPr lang="en-US" baseline="0" dirty="0" err="1"/>
              <a:t>cua</a:t>
            </a:r>
            <a:r>
              <a:rPr lang="en-US" baseline="0" dirty="0"/>
              <a:t> </a:t>
            </a:r>
            <a:r>
              <a:rPr lang="en-US" baseline="0" dirty="0" err="1"/>
              <a:t>cac</a:t>
            </a:r>
            <a:r>
              <a:rPr lang="en-US" baseline="0" dirty="0"/>
              <a:t> </a:t>
            </a:r>
            <a:r>
              <a:rPr lang="en-US" baseline="0" dirty="0" err="1"/>
              <a:t>mau</a:t>
            </a:r>
            <a:r>
              <a:rPr lang="en-US" baseline="0" dirty="0"/>
              <a:t> </a:t>
            </a:r>
            <a:r>
              <a:rPr lang="en-US" baseline="0" dirty="0" err="1"/>
              <a:t>khac</a:t>
            </a:r>
            <a:r>
              <a:rPr lang="en-US" baseline="0" dirty="0"/>
              <a:t> </a:t>
            </a:r>
            <a:r>
              <a:rPr lang="en-US" baseline="0" dirty="0" err="1"/>
              <a:t>nhau</a:t>
            </a:r>
            <a:r>
              <a:rPr lang="en-US" baseline="0" dirty="0"/>
              <a:t> mot </a:t>
            </a:r>
            <a:r>
              <a:rPr lang="en-US" baseline="0" dirty="0" err="1"/>
              <a:t>cach</a:t>
            </a:r>
            <a:r>
              <a:rPr lang="en-US" baseline="0" dirty="0"/>
              <a:t> </a:t>
            </a:r>
            <a:r>
              <a:rPr lang="en-US" baseline="0" dirty="0" err="1"/>
              <a:t>suc</a:t>
            </a:r>
            <a:r>
              <a:rPr lang="en-US" baseline="0" dirty="0"/>
              <a:t> </a:t>
            </a:r>
            <a:r>
              <a:rPr lang="en-US" baseline="0" dirty="0" err="1"/>
              <a:t>tich</a:t>
            </a:r>
            <a:endParaRPr lang="en-US" baseline="0" dirty="0"/>
          </a:p>
          <a:p>
            <a:r>
              <a:rPr lang="en-US" baseline="0" dirty="0" err="1"/>
              <a:t>Moi</a:t>
            </a:r>
            <a:r>
              <a:rPr lang="en-US" baseline="0" dirty="0"/>
              <a:t> hop </a:t>
            </a:r>
            <a:r>
              <a:rPr lang="en-US" baseline="0" dirty="0" err="1"/>
              <a:t>hien</a:t>
            </a:r>
            <a:r>
              <a:rPr lang="en-US" baseline="0" dirty="0"/>
              <a:t> </a:t>
            </a:r>
            <a:r>
              <a:rPr lang="en-US" baseline="0" dirty="0" err="1"/>
              <a:t>thi</a:t>
            </a:r>
            <a:r>
              <a:rPr lang="en-US" baseline="0" dirty="0"/>
              <a:t> </a:t>
            </a:r>
            <a:r>
              <a:rPr lang="en-US" baseline="0" dirty="0" err="1"/>
              <a:t>cho</a:t>
            </a:r>
            <a:r>
              <a:rPr lang="en-US" baseline="0" dirty="0"/>
              <a:t> </a:t>
            </a:r>
            <a:r>
              <a:rPr lang="en-US" baseline="0" dirty="0" err="1"/>
              <a:t>moi</a:t>
            </a:r>
            <a:r>
              <a:rPr lang="en-US" baseline="0" dirty="0"/>
              <a:t> </a:t>
            </a:r>
            <a:r>
              <a:rPr lang="en-US" baseline="0" dirty="0" err="1"/>
              <a:t>mau</a:t>
            </a:r>
            <a:r>
              <a:rPr lang="en-US" baseline="0" dirty="0"/>
              <a:t>: </a:t>
            </a:r>
            <a:r>
              <a:rPr lang="en-US" baseline="0" dirty="0" err="1"/>
              <a:t>gia</a:t>
            </a:r>
            <a:r>
              <a:rPr lang="en-US" baseline="0" dirty="0"/>
              <a:t> tri </a:t>
            </a:r>
            <a:r>
              <a:rPr lang="en-US" baseline="0" dirty="0" err="1"/>
              <a:t>trung</a:t>
            </a:r>
            <a:r>
              <a:rPr lang="en-US" baseline="0" dirty="0"/>
              <a:t> </a:t>
            </a:r>
            <a:r>
              <a:rPr lang="en-US" baseline="0" dirty="0" err="1"/>
              <a:t>binh</a:t>
            </a:r>
            <a:r>
              <a:rPr lang="en-US" baseline="0" dirty="0"/>
              <a:t>, </a:t>
            </a:r>
            <a:r>
              <a:rPr lang="en-US" baseline="0" dirty="0" err="1"/>
              <a:t>muc</a:t>
            </a:r>
            <a:r>
              <a:rPr lang="en-US" baseline="0" dirty="0"/>
              <a:t> </a:t>
            </a:r>
            <a:r>
              <a:rPr lang="en-US" baseline="0" dirty="0" err="1"/>
              <a:t>toi</a:t>
            </a:r>
            <a:r>
              <a:rPr lang="en-US" baseline="0" dirty="0"/>
              <a:t> </a:t>
            </a:r>
            <a:r>
              <a:rPr lang="en-US" baseline="0" dirty="0" err="1"/>
              <a:t>thieu</a:t>
            </a:r>
            <a:r>
              <a:rPr lang="en-US" baseline="0" dirty="0"/>
              <a:t>, </a:t>
            </a:r>
            <a:r>
              <a:rPr lang="en-US" baseline="0" dirty="0" err="1"/>
              <a:t>muc</a:t>
            </a:r>
            <a:r>
              <a:rPr lang="en-US" baseline="0" dirty="0"/>
              <a:t> </a:t>
            </a:r>
            <a:r>
              <a:rPr lang="en-US" baseline="0" dirty="0" err="1"/>
              <a:t>toi</a:t>
            </a:r>
            <a:r>
              <a:rPr lang="en-US" baseline="0" dirty="0"/>
              <a:t> da </a:t>
            </a:r>
            <a:r>
              <a:rPr lang="en-US" baseline="0" dirty="0" err="1"/>
              <a:t>va</a:t>
            </a:r>
            <a:r>
              <a:rPr lang="en-US" baseline="0" dirty="0"/>
              <a:t> </a:t>
            </a:r>
            <a:r>
              <a:rPr lang="en-US" baseline="0" dirty="0" err="1"/>
              <a:t>dai</a:t>
            </a:r>
            <a:r>
              <a:rPr lang="en-US" baseline="0" dirty="0"/>
              <a:t> phan </a:t>
            </a:r>
            <a:r>
              <a:rPr lang="en-US" baseline="0" dirty="0" err="1"/>
              <a:t>doan</a:t>
            </a:r>
            <a:r>
              <a:rPr lang="en-US" baseline="0" dirty="0"/>
              <a:t> du lieu</a:t>
            </a:r>
          </a:p>
          <a:p>
            <a:endParaRPr lang="en-US" baseline="0" dirty="0"/>
          </a:p>
          <a:p>
            <a:r>
              <a:rPr lang="en-US" baseline="0" dirty="0"/>
              <a:t>Gia </a:t>
            </a:r>
            <a:r>
              <a:rPr lang="en-US" baseline="0" dirty="0" err="1"/>
              <a:t>su</a:t>
            </a:r>
            <a:r>
              <a:rPr lang="en-US" baseline="0" dirty="0"/>
              <a:t> </a:t>
            </a:r>
            <a:r>
              <a:rPr lang="en-US" baseline="0" dirty="0" err="1"/>
              <a:t>chung</a:t>
            </a:r>
            <a:r>
              <a:rPr lang="en-US" baseline="0" dirty="0"/>
              <a:t> ta muon </a:t>
            </a:r>
            <a:r>
              <a:rPr lang="en-US" baseline="0" dirty="0" err="1"/>
              <a:t>hien</a:t>
            </a:r>
            <a:r>
              <a:rPr lang="en-US" baseline="0" dirty="0"/>
              <a:t> </a:t>
            </a:r>
            <a:r>
              <a:rPr lang="en-US" baseline="0" dirty="0" err="1"/>
              <a:t>thi</a:t>
            </a:r>
            <a:r>
              <a:rPr lang="en-US" baseline="0" dirty="0"/>
              <a:t> 3 </a:t>
            </a:r>
            <a:r>
              <a:rPr lang="en-US" baseline="0" dirty="0" err="1"/>
              <a:t>mau</a:t>
            </a:r>
            <a:r>
              <a:rPr lang="en-US" baseline="0" dirty="0"/>
              <a:t> </a:t>
            </a:r>
            <a:r>
              <a:rPr lang="en-US" baseline="0" dirty="0" err="1"/>
              <a:t>cho</a:t>
            </a:r>
            <a:r>
              <a:rPr lang="en-US" baseline="0" dirty="0"/>
              <a:t> phan </a:t>
            </a:r>
            <a:r>
              <a:rPr lang="en-US" baseline="0" dirty="0" err="1"/>
              <a:t>phoi</a:t>
            </a:r>
            <a:r>
              <a:rPr lang="en-US" baseline="0" dirty="0"/>
              <a:t> </a:t>
            </a:r>
            <a:r>
              <a:rPr lang="en-US" baseline="0" dirty="0" err="1"/>
              <a:t>chuan</a:t>
            </a:r>
            <a:r>
              <a:rPr lang="en-US" baseline="0" dirty="0"/>
              <a:t>, phan </a:t>
            </a:r>
            <a:r>
              <a:rPr lang="en-US" baseline="0" dirty="0" err="1"/>
              <a:t>phoi</a:t>
            </a:r>
            <a:r>
              <a:rPr lang="en-US" baseline="0" dirty="0"/>
              <a:t> </a:t>
            </a:r>
            <a:r>
              <a:rPr lang="en-US" baseline="0" dirty="0" err="1"/>
              <a:t>ngau</a:t>
            </a:r>
            <a:r>
              <a:rPr lang="en-US" baseline="0" dirty="0"/>
              <a:t> </a:t>
            </a:r>
            <a:r>
              <a:rPr lang="en-US" baseline="0" dirty="0" err="1"/>
              <a:t>nhien</a:t>
            </a:r>
            <a:r>
              <a:rPr lang="en-US" baseline="0" dirty="0"/>
              <a:t> </a:t>
            </a:r>
            <a:r>
              <a:rPr lang="en-US" baseline="0" dirty="0" err="1"/>
              <a:t>va</a:t>
            </a:r>
            <a:r>
              <a:rPr lang="en-US" baseline="0" dirty="0"/>
              <a:t> phan </a:t>
            </a:r>
            <a:r>
              <a:rPr lang="en-US" baseline="0" dirty="0" err="1"/>
              <a:t>phoi</a:t>
            </a:r>
            <a:r>
              <a:rPr lang="en-US" baseline="0" dirty="0"/>
              <a:t> Gamma, </a:t>
            </a:r>
            <a:r>
              <a:rPr lang="en-US" baseline="0" dirty="0" err="1"/>
              <a:t>sau</a:t>
            </a:r>
            <a:r>
              <a:rPr lang="en-US" baseline="0" dirty="0"/>
              <a:t> do </a:t>
            </a:r>
            <a:r>
              <a:rPr lang="en-US" baseline="0" dirty="0" err="1"/>
              <a:t>bieu</a:t>
            </a:r>
            <a:r>
              <a:rPr lang="en-US" baseline="0" dirty="0"/>
              <a:t> </a:t>
            </a:r>
            <a:r>
              <a:rPr lang="en-US" baseline="0" dirty="0" err="1"/>
              <a:t>dien</a:t>
            </a:r>
            <a:r>
              <a:rPr lang="en-US" baseline="0" dirty="0"/>
              <a:t> du lieu </a:t>
            </a:r>
            <a:r>
              <a:rPr lang="en-US" baseline="0" dirty="0" err="1"/>
              <a:t>voi</a:t>
            </a:r>
            <a:r>
              <a:rPr lang="en-US" baseline="0" dirty="0"/>
              <a:t> </a:t>
            </a:r>
            <a:r>
              <a:rPr lang="en-US" baseline="0" dirty="0" err="1"/>
              <a:t>DataFrame</a:t>
            </a:r>
            <a:r>
              <a:rPr lang="en-US" baseline="0" dirty="0"/>
              <a:t> </a:t>
            </a:r>
            <a:r>
              <a:rPr lang="en-US" baseline="0" dirty="0" err="1"/>
              <a:t>cua</a:t>
            </a:r>
            <a:r>
              <a:rPr lang="en-US" baseline="0" dirty="0"/>
              <a:t> module Pandas. </a:t>
            </a:r>
          </a:p>
          <a:p>
            <a:r>
              <a:rPr lang="en-US" baseline="0" dirty="0"/>
              <a:t>Pandas la mot </a:t>
            </a:r>
            <a:r>
              <a:rPr lang="en-US" baseline="0" dirty="0" err="1"/>
              <a:t>cong</a:t>
            </a:r>
            <a:r>
              <a:rPr lang="en-US" baseline="0" dirty="0"/>
              <a:t> cu </a:t>
            </a:r>
            <a:r>
              <a:rPr lang="en-US" baseline="0" dirty="0" err="1"/>
              <a:t>manh</a:t>
            </a:r>
            <a:r>
              <a:rPr lang="en-US" baseline="0" dirty="0"/>
              <a:t> me </a:t>
            </a:r>
            <a:r>
              <a:rPr lang="en-US" baseline="0" dirty="0" err="1"/>
              <a:t>cua</a:t>
            </a:r>
            <a:r>
              <a:rPr lang="en-US" baseline="0" dirty="0"/>
              <a:t> Python de </a:t>
            </a:r>
            <a:r>
              <a:rPr lang="en-US" baseline="0" dirty="0" err="1"/>
              <a:t>xu</a:t>
            </a:r>
            <a:r>
              <a:rPr lang="en-US" baseline="0" dirty="0"/>
              <a:t> </a:t>
            </a:r>
            <a:r>
              <a:rPr lang="en-US" baseline="0" dirty="0" err="1"/>
              <a:t>ly</a:t>
            </a:r>
            <a:r>
              <a:rPr lang="en-US" baseline="0" dirty="0"/>
              <a:t> </a:t>
            </a:r>
            <a:r>
              <a:rPr lang="en-US" baseline="0" dirty="0" err="1"/>
              <a:t>cac</a:t>
            </a:r>
            <a:r>
              <a:rPr lang="en-US" baseline="0" dirty="0"/>
              <a:t> time series </a:t>
            </a:r>
            <a:r>
              <a:rPr lang="en-US" baseline="0" dirty="0" err="1"/>
              <a:t>va</a:t>
            </a:r>
            <a:r>
              <a:rPr lang="en-US" baseline="0" dirty="0"/>
              <a:t> phan </a:t>
            </a:r>
            <a:r>
              <a:rPr lang="en-US" baseline="0" dirty="0" err="1"/>
              <a:t>tich</a:t>
            </a:r>
            <a:r>
              <a:rPr lang="en-US" baseline="0" dirty="0"/>
              <a:t> du lieu.</a:t>
            </a:r>
          </a:p>
          <a:p>
            <a:endParaRPr lang="en-US" baseline="0" dirty="0"/>
          </a:p>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37</a:t>
            </a:fld>
            <a:endParaRPr lang="en-US"/>
          </a:p>
        </p:txBody>
      </p:sp>
    </p:spTree>
    <p:extLst>
      <p:ext uri="{BB962C8B-B14F-4D97-AF65-F5344CB8AC3E}">
        <p14:creationId xmlns:p14="http://schemas.microsoft.com/office/powerpoint/2010/main" val="1992408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a:t>
            </a:r>
            <a:r>
              <a:rPr lang="en-US" baseline="0" dirty="0"/>
              <a:t> plot la mot </a:t>
            </a:r>
            <a:r>
              <a:rPr lang="en-US" baseline="0" dirty="0" err="1"/>
              <a:t>phuong</a:t>
            </a:r>
            <a:r>
              <a:rPr lang="en-US" baseline="0" dirty="0"/>
              <a:t> </a:t>
            </a:r>
            <a:r>
              <a:rPr lang="en-US" baseline="0" dirty="0" err="1"/>
              <a:t>phap</a:t>
            </a:r>
            <a:r>
              <a:rPr lang="en-US" baseline="0" dirty="0"/>
              <a:t> the </a:t>
            </a:r>
            <a:r>
              <a:rPr lang="en-US" baseline="0" dirty="0" err="1"/>
              <a:t>hien</a:t>
            </a:r>
            <a:r>
              <a:rPr lang="en-US" baseline="0" dirty="0"/>
              <a:t> so lieu thong </a:t>
            </a:r>
            <a:r>
              <a:rPr lang="en-US" baseline="0" dirty="0" err="1"/>
              <a:t>ke</a:t>
            </a:r>
            <a:r>
              <a:rPr lang="en-US" baseline="0" dirty="0"/>
              <a:t> tong hop </a:t>
            </a:r>
            <a:r>
              <a:rPr lang="en-US" baseline="0" dirty="0" err="1"/>
              <a:t>cua</a:t>
            </a:r>
            <a:r>
              <a:rPr lang="en-US" baseline="0" dirty="0"/>
              <a:t> </a:t>
            </a:r>
            <a:r>
              <a:rPr lang="en-US" baseline="0" dirty="0" err="1"/>
              <a:t>cac</a:t>
            </a:r>
            <a:r>
              <a:rPr lang="en-US" baseline="0" dirty="0"/>
              <a:t> </a:t>
            </a:r>
            <a:r>
              <a:rPr lang="en-US" baseline="0" dirty="0" err="1"/>
              <a:t>mau</a:t>
            </a:r>
            <a:r>
              <a:rPr lang="en-US" baseline="0" dirty="0"/>
              <a:t> </a:t>
            </a:r>
            <a:r>
              <a:rPr lang="en-US" baseline="0" dirty="0" err="1"/>
              <a:t>khac</a:t>
            </a:r>
            <a:r>
              <a:rPr lang="en-US" baseline="0" dirty="0"/>
              <a:t> </a:t>
            </a:r>
            <a:r>
              <a:rPr lang="en-US" baseline="0" dirty="0" err="1"/>
              <a:t>nhau</a:t>
            </a:r>
            <a:r>
              <a:rPr lang="en-US" baseline="0" dirty="0"/>
              <a:t> mot </a:t>
            </a:r>
            <a:r>
              <a:rPr lang="en-US" baseline="0" dirty="0" err="1"/>
              <a:t>cach</a:t>
            </a:r>
            <a:r>
              <a:rPr lang="en-US" baseline="0" dirty="0"/>
              <a:t> </a:t>
            </a:r>
            <a:r>
              <a:rPr lang="en-US" baseline="0" dirty="0" err="1"/>
              <a:t>suc</a:t>
            </a:r>
            <a:r>
              <a:rPr lang="en-US" baseline="0" dirty="0"/>
              <a:t> </a:t>
            </a:r>
            <a:r>
              <a:rPr lang="en-US" baseline="0" dirty="0" err="1"/>
              <a:t>tich</a:t>
            </a:r>
            <a:endParaRPr lang="en-US" baseline="0" dirty="0"/>
          </a:p>
          <a:p>
            <a:r>
              <a:rPr lang="en-US" baseline="0" dirty="0" err="1"/>
              <a:t>Moi</a:t>
            </a:r>
            <a:r>
              <a:rPr lang="en-US" baseline="0" dirty="0"/>
              <a:t> hop </a:t>
            </a:r>
            <a:r>
              <a:rPr lang="en-US" baseline="0" dirty="0" err="1"/>
              <a:t>hien</a:t>
            </a:r>
            <a:r>
              <a:rPr lang="en-US" baseline="0" dirty="0"/>
              <a:t> </a:t>
            </a:r>
            <a:r>
              <a:rPr lang="en-US" baseline="0" dirty="0" err="1"/>
              <a:t>thi</a:t>
            </a:r>
            <a:r>
              <a:rPr lang="en-US" baseline="0" dirty="0"/>
              <a:t> </a:t>
            </a:r>
            <a:r>
              <a:rPr lang="en-US" baseline="0" dirty="0" err="1"/>
              <a:t>cho</a:t>
            </a:r>
            <a:r>
              <a:rPr lang="en-US" baseline="0" dirty="0"/>
              <a:t> </a:t>
            </a:r>
            <a:r>
              <a:rPr lang="en-US" baseline="0" dirty="0" err="1"/>
              <a:t>moi</a:t>
            </a:r>
            <a:r>
              <a:rPr lang="en-US" baseline="0" dirty="0"/>
              <a:t> </a:t>
            </a:r>
            <a:r>
              <a:rPr lang="en-US" baseline="0" dirty="0" err="1"/>
              <a:t>mau</a:t>
            </a:r>
            <a:r>
              <a:rPr lang="en-US" baseline="0" dirty="0"/>
              <a:t>: </a:t>
            </a:r>
            <a:r>
              <a:rPr lang="en-US" baseline="0" dirty="0" err="1"/>
              <a:t>gia</a:t>
            </a:r>
            <a:r>
              <a:rPr lang="en-US" baseline="0" dirty="0"/>
              <a:t> tri </a:t>
            </a:r>
            <a:r>
              <a:rPr lang="en-US" baseline="0" dirty="0" err="1"/>
              <a:t>trung</a:t>
            </a:r>
            <a:r>
              <a:rPr lang="en-US" baseline="0" dirty="0"/>
              <a:t> </a:t>
            </a:r>
            <a:r>
              <a:rPr lang="en-US" baseline="0" dirty="0" err="1"/>
              <a:t>binh</a:t>
            </a:r>
            <a:r>
              <a:rPr lang="en-US" baseline="0" dirty="0"/>
              <a:t>, </a:t>
            </a:r>
            <a:r>
              <a:rPr lang="en-US" baseline="0" dirty="0" err="1"/>
              <a:t>muc</a:t>
            </a:r>
            <a:r>
              <a:rPr lang="en-US" baseline="0" dirty="0"/>
              <a:t> </a:t>
            </a:r>
            <a:r>
              <a:rPr lang="en-US" baseline="0" dirty="0" err="1"/>
              <a:t>toi</a:t>
            </a:r>
            <a:r>
              <a:rPr lang="en-US" baseline="0" dirty="0"/>
              <a:t> </a:t>
            </a:r>
            <a:r>
              <a:rPr lang="en-US" baseline="0" dirty="0" err="1"/>
              <a:t>thieu</a:t>
            </a:r>
            <a:r>
              <a:rPr lang="en-US" baseline="0" dirty="0"/>
              <a:t>, </a:t>
            </a:r>
            <a:r>
              <a:rPr lang="en-US" baseline="0" dirty="0" err="1"/>
              <a:t>muc</a:t>
            </a:r>
            <a:r>
              <a:rPr lang="en-US" baseline="0" dirty="0"/>
              <a:t> </a:t>
            </a:r>
            <a:r>
              <a:rPr lang="en-US" baseline="0" dirty="0" err="1"/>
              <a:t>toi</a:t>
            </a:r>
            <a:r>
              <a:rPr lang="en-US" baseline="0" dirty="0"/>
              <a:t> da </a:t>
            </a:r>
            <a:r>
              <a:rPr lang="en-US" baseline="0" dirty="0" err="1"/>
              <a:t>va</a:t>
            </a:r>
            <a:r>
              <a:rPr lang="en-US" baseline="0" dirty="0"/>
              <a:t> </a:t>
            </a:r>
            <a:r>
              <a:rPr lang="en-US" baseline="0" dirty="0" err="1"/>
              <a:t>dai</a:t>
            </a:r>
            <a:r>
              <a:rPr lang="en-US" baseline="0" dirty="0"/>
              <a:t> phan </a:t>
            </a:r>
            <a:r>
              <a:rPr lang="en-US" baseline="0" dirty="0" err="1"/>
              <a:t>doan</a:t>
            </a:r>
            <a:r>
              <a:rPr lang="en-US" baseline="0" dirty="0"/>
              <a:t> du lieu</a:t>
            </a:r>
          </a:p>
          <a:p>
            <a:endParaRPr lang="en-US" baseline="0" dirty="0"/>
          </a:p>
          <a:p>
            <a:r>
              <a:rPr lang="en-US" baseline="0" dirty="0"/>
              <a:t>Gia </a:t>
            </a:r>
            <a:r>
              <a:rPr lang="en-US" baseline="0" dirty="0" err="1"/>
              <a:t>su</a:t>
            </a:r>
            <a:r>
              <a:rPr lang="en-US" baseline="0" dirty="0"/>
              <a:t> </a:t>
            </a:r>
            <a:r>
              <a:rPr lang="en-US" baseline="0" dirty="0" err="1"/>
              <a:t>chung</a:t>
            </a:r>
            <a:r>
              <a:rPr lang="en-US" baseline="0" dirty="0"/>
              <a:t> ta muon </a:t>
            </a:r>
            <a:r>
              <a:rPr lang="en-US" baseline="0" dirty="0" err="1"/>
              <a:t>hien</a:t>
            </a:r>
            <a:r>
              <a:rPr lang="en-US" baseline="0" dirty="0"/>
              <a:t> </a:t>
            </a:r>
            <a:r>
              <a:rPr lang="en-US" baseline="0" dirty="0" err="1"/>
              <a:t>thi</a:t>
            </a:r>
            <a:r>
              <a:rPr lang="en-US" baseline="0" dirty="0"/>
              <a:t> 3 </a:t>
            </a:r>
            <a:r>
              <a:rPr lang="en-US" baseline="0" dirty="0" err="1"/>
              <a:t>mau</a:t>
            </a:r>
            <a:r>
              <a:rPr lang="en-US" baseline="0" dirty="0"/>
              <a:t> </a:t>
            </a:r>
            <a:r>
              <a:rPr lang="en-US" baseline="0" dirty="0" err="1"/>
              <a:t>cho</a:t>
            </a:r>
            <a:r>
              <a:rPr lang="en-US" baseline="0" dirty="0"/>
              <a:t> phan </a:t>
            </a:r>
            <a:r>
              <a:rPr lang="en-US" baseline="0" dirty="0" err="1"/>
              <a:t>phoi</a:t>
            </a:r>
            <a:r>
              <a:rPr lang="en-US" baseline="0" dirty="0"/>
              <a:t> </a:t>
            </a:r>
            <a:r>
              <a:rPr lang="en-US" baseline="0" dirty="0" err="1"/>
              <a:t>chuan</a:t>
            </a:r>
            <a:r>
              <a:rPr lang="en-US" baseline="0" dirty="0"/>
              <a:t>, phan </a:t>
            </a:r>
            <a:r>
              <a:rPr lang="en-US" baseline="0" dirty="0" err="1"/>
              <a:t>phoi</a:t>
            </a:r>
            <a:r>
              <a:rPr lang="en-US" baseline="0" dirty="0"/>
              <a:t> </a:t>
            </a:r>
            <a:r>
              <a:rPr lang="en-US" baseline="0" dirty="0" err="1"/>
              <a:t>ngau</a:t>
            </a:r>
            <a:r>
              <a:rPr lang="en-US" baseline="0" dirty="0"/>
              <a:t> </a:t>
            </a:r>
            <a:r>
              <a:rPr lang="en-US" baseline="0" dirty="0" err="1"/>
              <a:t>nhien</a:t>
            </a:r>
            <a:r>
              <a:rPr lang="en-US" baseline="0" dirty="0"/>
              <a:t> </a:t>
            </a:r>
            <a:r>
              <a:rPr lang="en-US" baseline="0" dirty="0" err="1"/>
              <a:t>va</a:t>
            </a:r>
            <a:r>
              <a:rPr lang="en-US" baseline="0" dirty="0"/>
              <a:t> phan </a:t>
            </a:r>
            <a:r>
              <a:rPr lang="en-US" baseline="0" dirty="0" err="1"/>
              <a:t>phoi</a:t>
            </a:r>
            <a:r>
              <a:rPr lang="en-US" baseline="0" dirty="0"/>
              <a:t> Gamma, </a:t>
            </a:r>
            <a:r>
              <a:rPr lang="en-US" baseline="0" dirty="0" err="1"/>
              <a:t>sau</a:t>
            </a:r>
            <a:r>
              <a:rPr lang="en-US" baseline="0" dirty="0"/>
              <a:t> do </a:t>
            </a:r>
            <a:r>
              <a:rPr lang="en-US" baseline="0" dirty="0" err="1"/>
              <a:t>bieu</a:t>
            </a:r>
            <a:r>
              <a:rPr lang="en-US" baseline="0" dirty="0"/>
              <a:t> </a:t>
            </a:r>
            <a:r>
              <a:rPr lang="en-US" baseline="0" dirty="0" err="1"/>
              <a:t>dien</a:t>
            </a:r>
            <a:r>
              <a:rPr lang="en-US" baseline="0" dirty="0"/>
              <a:t> du lieu </a:t>
            </a:r>
            <a:r>
              <a:rPr lang="en-US" baseline="0" dirty="0" err="1"/>
              <a:t>voi</a:t>
            </a:r>
            <a:r>
              <a:rPr lang="en-US" baseline="0" dirty="0"/>
              <a:t> </a:t>
            </a:r>
            <a:r>
              <a:rPr lang="en-US" baseline="0" dirty="0" err="1"/>
              <a:t>DataFrame</a:t>
            </a:r>
            <a:r>
              <a:rPr lang="en-US" baseline="0" dirty="0"/>
              <a:t> </a:t>
            </a:r>
            <a:r>
              <a:rPr lang="en-US" baseline="0" dirty="0" err="1"/>
              <a:t>cua</a:t>
            </a:r>
            <a:r>
              <a:rPr lang="en-US" baseline="0" dirty="0"/>
              <a:t> module Pandas. </a:t>
            </a:r>
          </a:p>
          <a:p>
            <a:r>
              <a:rPr lang="en-US" baseline="0" dirty="0"/>
              <a:t>Pandas la mot </a:t>
            </a:r>
            <a:r>
              <a:rPr lang="en-US" baseline="0" dirty="0" err="1"/>
              <a:t>cong</a:t>
            </a:r>
            <a:r>
              <a:rPr lang="en-US" baseline="0" dirty="0"/>
              <a:t> cu </a:t>
            </a:r>
            <a:r>
              <a:rPr lang="en-US" baseline="0" dirty="0" err="1"/>
              <a:t>manh</a:t>
            </a:r>
            <a:r>
              <a:rPr lang="en-US" baseline="0" dirty="0"/>
              <a:t> me </a:t>
            </a:r>
            <a:r>
              <a:rPr lang="en-US" baseline="0" dirty="0" err="1"/>
              <a:t>cua</a:t>
            </a:r>
            <a:r>
              <a:rPr lang="en-US" baseline="0" dirty="0"/>
              <a:t> Python de </a:t>
            </a:r>
            <a:r>
              <a:rPr lang="en-US" baseline="0" dirty="0" err="1"/>
              <a:t>xu</a:t>
            </a:r>
            <a:r>
              <a:rPr lang="en-US" baseline="0" dirty="0"/>
              <a:t> </a:t>
            </a:r>
            <a:r>
              <a:rPr lang="en-US" baseline="0" dirty="0" err="1"/>
              <a:t>ly</a:t>
            </a:r>
            <a:r>
              <a:rPr lang="en-US" baseline="0" dirty="0"/>
              <a:t> </a:t>
            </a:r>
            <a:r>
              <a:rPr lang="en-US" baseline="0" dirty="0" err="1"/>
              <a:t>cac</a:t>
            </a:r>
            <a:r>
              <a:rPr lang="en-US" baseline="0" dirty="0"/>
              <a:t> time series </a:t>
            </a:r>
            <a:r>
              <a:rPr lang="en-US" baseline="0" dirty="0" err="1"/>
              <a:t>va</a:t>
            </a:r>
            <a:r>
              <a:rPr lang="en-US" baseline="0" dirty="0"/>
              <a:t> phan </a:t>
            </a:r>
            <a:r>
              <a:rPr lang="en-US" baseline="0" dirty="0" err="1"/>
              <a:t>tich</a:t>
            </a:r>
            <a:r>
              <a:rPr lang="en-US" baseline="0" dirty="0"/>
              <a:t> du lieu.</a:t>
            </a:r>
          </a:p>
          <a:p>
            <a:endParaRPr lang="en-US" baseline="0" dirty="0"/>
          </a:p>
          <a:p>
            <a:r>
              <a:rPr lang="en-US" baseline="0" dirty="0" err="1"/>
              <a:t>Doi</a:t>
            </a:r>
            <a:r>
              <a:rPr lang="en-US" baseline="0" dirty="0"/>
              <a:t> </a:t>
            </a:r>
            <a:r>
              <a:rPr lang="en-US" baseline="0" dirty="0" err="1"/>
              <a:t>voi</a:t>
            </a:r>
            <a:r>
              <a:rPr lang="en-US" baseline="0" dirty="0"/>
              <a:t> </a:t>
            </a:r>
            <a:r>
              <a:rPr lang="en-US" baseline="0" dirty="0" err="1"/>
              <a:t>moi</a:t>
            </a:r>
            <a:r>
              <a:rPr lang="en-US" baseline="0" dirty="0"/>
              <a:t> </a:t>
            </a:r>
            <a:r>
              <a:rPr lang="en-US" baseline="0" dirty="0" err="1"/>
              <a:t>mau</a:t>
            </a:r>
            <a:r>
              <a:rPr lang="en-US" baseline="0" dirty="0"/>
              <a:t> du lieu, </a:t>
            </a:r>
            <a:r>
              <a:rPr lang="en-US" baseline="0" dirty="0" err="1"/>
              <a:t>cac</a:t>
            </a:r>
            <a:r>
              <a:rPr lang="en-US" baseline="0" dirty="0"/>
              <a:t> </a:t>
            </a:r>
            <a:r>
              <a:rPr lang="en-US" baseline="0" dirty="0" err="1"/>
              <a:t>gia</a:t>
            </a:r>
            <a:r>
              <a:rPr lang="en-US" baseline="0" dirty="0"/>
              <a:t> tri </a:t>
            </a:r>
            <a:r>
              <a:rPr lang="en-US" baseline="0" dirty="0" err="1"/>
              <a:t>lon</a:t>
            </a:r>
            <a:r>
              <a:rPr lang="en-US" baseline="0" dirty="0"/>
              <a:t> </a:t>
            </a:r>
            <a:r>
              <a:rPr lang="en-US" baseline="0" dirty="0" err="1"/>
              <a:t>nhat</a:t>
            </a:r>
            <a:r>
              <a:rPr lang="en-US" baseline="0" dirty="0"/>
              <a:t>, </a:t>
            </a:r>
            <a:r>
              <a:rPr lang="en-US" baseline="0" dirty="0" err="1"/>
              <a:t>nho</a:t>
            </a:r>
            <a:r>
              <a:rPr lang="en-US" baseline="0" dirty="0"/>
              <a:t> </a:t>
            </a:r>
            <a:r>
              <a:rPr lang="en-US" baseline="0" dirty="0" err="1"/>
              <a:t>nhat</a:t>
            </a:r>
            <a:r>
              <a:rPr lang="en-US" baseline="0" dirty="0"/>
              <a:t> </a:t>
            </a:r>
            <a:r>
              <a:rPr lang="en-US" baseline="0" dirty="0" err="1"/>
              <a:t>va</a:t>
            </a:r>
            <a:r>
              <a:rPr lang="en-US" baseline="0" dirty="0"/>
              <a:t> 3 </a:t>
            </a:r>
            <a:r>
              <a:rPr lang="en-US" baseline="0" dirty="0" err="1"/>
              <a:t>gia</a:t>
            </a:r>
            <a:r>
              <a:rPr lang="en-US" baseline="0" dirty="0"/>
              <a:t> tri % </a:t>
            </a:r>
            <a:r>
              <a:rPr lang="en-US" baseline="0" dirty="0" err="1"/>
              <a:t>cho</a:t>
            </a:r>
            <a:r>
              <a:rPr lang="en-US" baseline="0" dirty="0"/>
              <a:t> 25, 50, 75 </a:t>
            </a:r>
            <a:r>
              <a:rPr lang="en-US" baseline="0" dirty="0" err="1"/>
              <a:t>duoc</a:t>
            </a:r>
            <a:r>
              <a:rPr lang="en-US" baseline="0" dirty="0"/>
              <a:t> </a:t>
            </a:r>
            <a:r>
              <a:rPr lang="en-US" baseline="0" dirty="0" err="1"/>
              <a:t>tinh</a:t>
            </a:r>
            <a:r>
              <a:rPr lang="en-US" baseline="0" dirty="0"/>
              <a:t> </a:t>
            </a:r>
            <a:r>
              <a:rPr lang="en-US" baseline="0" dirty="0" err="1"/>
              <a:t>toan</a:t>
            </a:r>
            <a:r>
              <a:rPr lang="en-US" baseline="0" dirty="0"/>
              <a:t> </a:t>
            </a:r>
            <a:r>
              <a:rPr lang="en-US" baseline="0" dirty="0" err="1"/>
              <a:t>va</a:t>
            </a:r>
            <a:r>
              <a:rPr lang="en-US" baseline="0" dirty="0"/>
              <a:t> </a:t>
            </a:r>
            <a:r>
              <a:rPr lang="en-US" baseline="0" dirty="0" err="1"/>
              <a:t>hien</a:t>
            </a:r>
            <a:r>
              <a:rPr lang="en-US" baseline="0" dirty="0"/>
              <a:t> </a:t>
            </a:r>
            <a:r>
              <a:rPr lang="en-US" baseline="0" dirty="0" err="1"/>
              <a:t>thi</a:t>
            </a:r>
            <a:r>
              <a:rPr lang="en-US" baseline="0" dirty="0"/>
              <a:t>, </a:t>
            </a:r>
            <a:r>
              <a:rPr lang="en-US" baseline="0" dirty="0" err="1"/>
              <a:t>cac</a:t>
            </a:r>
            <a:r>
              <a:rPr lang="en-US" baseline="0" dirty="0"/>
              <a:t> </a:t>
            </a:r>
            <a:r>
              <a:rPr lang="en-US" baseline="0" dirty="0" err="1"/>
              <a:t>gia</a:t>
            </a:r>
            <a:r>
              <a:rPr lang="en-US" baseline="0" dirty="0"/>
              <a:t> tri phan tram nay </a:t>
            </a:r>
            <a:r>
              <a:rPr lang="en-US" baseline="0" dirty="0" err="1"/>
              <a:t>cho</a:t>
            </a:r>
            <a:r>
              <a:rPr lang="en-US" baseline="0" dirty="0"/>
              <a:t> </a:t>
            </a:r>
            <a:r>
              <a:rPr lang="en-US" baseline="0" dirty="0" err="1"/>
              <a:t>chung</a:t>
            </a:r>
            <a:r>
              <a:rPr lang="en-US" baseline="0" dirty="0"/>
              <a:t> ta </a:t>
            </a:r>
            <a:r>
              <a:rPr lang="en-US" baseline="0" dirty="0" err="1"/>
              <a:t>biet</a:t>
            </a:r>
            <a:r>
              <a:rPr lang="en-US" baseline="0" dirty="0"/>
              <a:t> </a:t>
            </a:r>
            <a:r>
              <a:rPr lang="en-US" baseline="0" dirty="0" err="1"/>
              <a:t>ve</a:t>
            </a:r>
            <a:r>
              <a:rPr lang="en-US" baseline="0" dirty="0"/>
              <a:t> </a:t>
            </a:r>
            <a:r>
              <a:rPr lang="en-US" baseline="0" dirty="0" err="1"/>
              <a:t>dai</a:t>
            </a:r>
            <a:r>
              <a:rPr lang="en-US" baseline="0" dirty="0"/>
              <a:t> phan </a:t>
            </a:r>
            <a:r>
              <a:rPr lang="en-US" baseline="0" dirty="0" err="1"/>
              <a:t>doan</a:t>
            </a:r>
            <a:r>
              <a:rPr lang="en-US" baseline="0" dirty="0"/>
              <a:t> du lieu q1, q2, q3</a:t>
            </a:r>
          </a:p>
          <a:p>
            <a:r>
              <a:rPr lang="en-US" baseline="0" dirty="0"/>
              <a:t>Chung ta se dung box plot de </a:t>
            </a:r>
            <a:r>
              <a:rPr lang="en-US" baseline="0" dirty="0" err="1"/>
              <a:t>hien</a:t>
            </a:r>
            <a:r>
              <a:rPr lang="en-US" baseline="0" dirty="0"/>
              <a:t> </a:t>
            </a:r>
            <a:r>
              <a:rPr lang="en-US" baseline="0" dirty="0" err="1"/>
              <a:t>thi</a:t>
            </a:r>
            <a:r>
              <a:rPr lang="en-US" baseline="0" dirty="0"/>
              <a:t> </a:t>
            </a:r>
            <a:r>
              <a:rPr lang="en-US" baseline="0" dirty="0" err="1"/>
              <a:t>cac</a:t>
            </a:r>
            <a:r>
              <a:rPr lang="en-US" baseline="0" dirty="0"/>
              <a:t> </a:t>
            </a:r>
            <a:r>
              <a:rPr lang="en-US" baseline="0" dirty="0" err="1"/>
              <a:t>gia</a:t>
            </a:r>
            <a:r>
              <a:rPr lang="en-US" baseline="0" dirty="0"/>
              <a:t> tri nay</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38</a:t>
            </a:fld>
            <a:endParaRPr lang="en-US"/>
          </a:p>
        </p:txBody>
      </p:sp>
    </p:spTree>
    <p:extLst>
      <p:ext uri="{BB962C8B-B14F-4D97-AF65-F5344CB8AC3E}">
        <p14:creationId xmlns:p14="http://schemas.microsoft.com/office/powerpoint/2010/main" val="132877682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Quan</a:t>
            </a:r>
            <a:r>
              <a:rPr lang="en-US" dirty="0"/>
              <a:t> </a:t>
            </a:r>
            <a:r>
              <a:rPr lang="en-US" dirty="0" err="1"/>
              <a:t>sát</a:t>
            </a:r>
            <a:r>
              <a:rPr lang="en-US" dirty="0"/>
              <a:t> </a:t>
            </a:r>
            <a:r>
              <a:rPr lang="en-US" dirty="0" err="1"/>
              <a:t>thấy</a:t>
            </a:r>
            <a:r>
              <a:rPr lang="en-US" dirty="0"/>
              <a:t> </a:t>
            </a:r>
            <a:r>
              <a:rPr lang="en-US" dirty="0" err="1"/>
              <a:t>đối</a:t>
            </a:r>
            <a:r>
              <a:rPr lang="en-US" baseline="0" dirty="0"/>
              <a:t> </a:t>
            </a:r>
            <a:r>
              <a:rPr lang="en-US" baseline="0" dirty="0" err="1"/>
              <a:t>với</a:t>
            </a:r>
            <a:r>
              <a:rPr lang="en-US" baseline="0" dirty="0"/>
              <a:t> </a:t>
            </a:r>
            <a:r>
              <a:rPr lang="en-US" baseline="0" dirty="0" err="1"/>
              <a:t>phân</a:t>
            </a:r>
            <a:r>
              <a:rPr lang="en-US" baseline="0" dirty="0"/>
              <a:t> </a:t>
            </a:r>
            <a:r>
              <a:rPr lang="en-US" baseline="0" dirty="0" err="1"/>
              <a:t>phối</a:t>
            </a:r>
            <a:r>
              <a:rPr lang="en-US" baseline="0" dirty="0"/>
              <a:t> gamma, </a:t>
            </a:r>
            <a:r>
              <a:rPr lang="en-US" baseline="0" dirty="0" err="1"/>
              <a:t>các</a:t>
            </a:r>
            <a:r>
              <a:rPr lang="en-US" baseline="0" dirty="0"/>
              <a:t> </a:t>
            </a:r>
            <a:r>
              <a:rPr lang="en-US" baseline="0" dirty="0" err="1"/>
              <a:t>giá</a:t>
            </a:r>
            <a:r>
              <a:rPr lang="en-US" baseline="0" dirty="0"/>
              <a:t> </a:t>
            </a:r>
            <a:r>
              <a:rPr lang="en-US" baseline="0" dirty="0" err="1"/>
              <a:t>trị</a:t>
            </a:r>
            <a:r>
              <a:rPr lang="en-US" baseline="0" dirty="0"/>
              <a:t> sample </a:t>
            </a:r>
            <a:r>
              <a:rPr lang="en-US" baseline="0" dirty="0" err="1"/>
              <a:t>khá</a:t>
            </a:r>
            <a:r>
              <a:rPr lang="en-US" baseline="0" dirty="0"/>
              <a:t> </a:t>
            </a:r>
            <a:r>
              <a:rPr lang="en-US" baseline="0" dirty="0" err="1"/>
              <a:t>lệch</a:t>
            </a:r>
            <a:r>
              <a:rPr lang="en-US" baseline="0" dirty="0"/>
              <a:t> </a:t>
            </a:r>
            <a:r>
              <a:rPr lang="en-US" baseline="0" dirty="0" err="1"/>
              <a:t>nhau</a:t>
            </a:r>
            <a:r>
              <a:rPr lang="en-US" baseline="0" dirty="0"/>
              <a:t>, </a:t>
            </a:r>
            <a:r>
              <a:rPr lang="en-US" baseline="0" dirty="0" err="1"/>
              <a:t>chúng</a:t>
            </a:r>
            <a:r>
              <a:rPr lang="en-US" baseline="0" dirty="0"/>
              <a:t> ta </a:t>
            </a:r>
            <a:r>
              <a:rPr lang="en-US" baseline="0" dirty="0" err="1"/>
              <a:t>sẽ</a:t>
            </a:r>
            <a:r>
              <a:rPr lang="en-US" baseline="0" dirty="0"/>
              <a:t> show histogram </a:t>
            </a:r>
            <a:r>
              <a:rPr lang="en-US" baseline="0" dirty="0" err="1"/>
              <a:t>của</a:t>
            </a:r>
            <a:r>
              <a:rPr lang="en-US" baseline="0" dirty="0"/>
              <a:t> </a:t>
            </a:r>
            <a:r>
              <a:rPr lang="en-US" baseline="0" dirty="0" err="1"/>
              <a:t>mẫu</a:t>
            </a:r>
            <a:r>
              <a:rPr lang="en-US" baseline="0" dirty="0"/>
              <a:t> </a:t>
            </a:r>
            <a:r>
              <a:rPr lang="en-US" baseline="0" dirty="0" err="1"/>
              <a:t>này</a:t>
            </a:r>
            <a:r>
              <a:rPr lang="en-US" baseline="0" dirty="0"/>
              <a:t>.</a:t>
            </a:r>
          </a:p>
          <a:p>
            <a:endParaRPr lang="en-US" baseline="0" dirty="0"/>
          </a:p>
          <a:p>
            <a:r>
              <a:rPr lang="en-US" baseline="0" dirty="0" err="1"/>
              <a:t>Đối</a:t>
            </a:r>
            <a:r>
              <a:rPr lang="en-US" baseline="0" dirty="0"/>
              <a:t> </a:t>
            </a:r>
            <a:r>
              <a:rPr lang="en-US" baseline="0" dirty="0" err="1"/>
              <a:t>với</a:t>
            </a:r>
            <a:r>
              <a:rPr lang="en-US" baseline="0" dirty="0"/>
              <a:t> 1 subplot, </a:t>
            </a:r>
            <a:r>
              <a:rPr lang="en-US" baseline="0" dirty="0" err="1"/>
              <a:t>chúng</a:t>
            </a:r>
            <a:r>
              <a:rPr lang="en-US" baseline="0" dirty="0"/>
              <a:t> ta </a:t>
            </a:r>
            <a:r>
              <a:rPr lang="en-US" baseline="0" dirty="0" err="1"/>
              <a:t>luôn</a:t>
            </a:r>
            <a:r>
              <a:rPr lang="en-US" baseline="0" dirty="0"/>
              <a:t> </a:t>
            </a:r>
            <a:r>
              <a:rPr lang="en-US" baseline="0" dirty="0" err="1"/>
              <a:t>luôn</a:t>
            </a:r>
            <a:r>
              <a:rPr lang="en-US" baseline="0" dirty="0"/>
              <a:t> </a:t>
            </a:r>
            <a:r>
              <a:rPr lang="en-US" baseline="0" dirty="0" err="1"/>
              <a:t>có</a:t>
            </a:r>
            <a:r>
              <a:rPr lang="en-US" baseline="0" dirty="0"/>
              <a:t> </a:t>
            </a:r>
            <a:r>
              <a:rPr lang="en-US" baseline="0" dirty="0" err="1"/>
              <a:t>tương</a:t>
            </a:r>
            <a:r>
              <a:rPr lang="en-US" baseline="0" dirty="0"/>
              <a:t> </a:t>
            </a:r>
            <a:r>
              <a:rPr lang="en-US" baseline="0" dirty="0" err="1"/>
              <a:t>ứng</a:t>
            </a:r>
            <a:r>
              <a:rPr lang="en-US" baseline="0" dirty="0"/>
              <a:t> 1 </a:t>
            </a:r>
            <a:r>
              <a:rPr lang="en-US" baseline="0" dirty="0" err="1"/>
              <a:t>đối</a:t>
            </a:r>
            <a:r>
              <a:rPr lang="en-US" baseline="0" dirty="0"/>
              <a:t> </a:t>
            </a:r>
            <a:r>
              <a:rPr lang="en-US" baseline="0" dirty="0" err="1"/>
              <a:t>tượng</a:t>
            </a:r>
            <a:r>
              <a:rPr lang="en-US" baseline="0" dirty="0"/>
              <a:t> Axes. </a:t>
            </a:r>
            <a:r>
              <a:rPr lang="en-US" baseline="0" dirty="0" err="1"/>
              <a:t>Vậy</a:t>
            </a:r>
            <a:r>
              <a:rPr lang="en-US" baseline="0" dirty="0"/>
              <a:t> </a:t>
            </a:r>
            <a:r>
              <a:rPr lang="en-US" baseline="0" dirty="0" err="1"/>
              <a:t>làm</a:t>
            </a:r>
            <a:r>
              <a:rPr lang="en-US" baseline="0" dirty="0"/>
              <a:t> </a:t>
            </a:r>
            <a:r>
              <a:rPr lang="en-US" baseline="0" dirty="0" err="1"/>
              <a:t>thế</a:t>
            </a:r>
            <a:r>
              <a:rPr lang="en-US" baseline="0" dirty="0"/>
              <a:t> </a:t>
            </a:r>
            <a:r>
              <a:rPr lang="en-US" baseline="0" dirty="0" err="1"/>
              <a:t>nào</a:t>
            </a:r>
            <a:r>
              <a:rPr lang="en-US" baseline="0" dirty="0"/>
              <a:t> </a:t>
            </a:r>
            <a:r>
              <a:rPr lang="en-US" baseline="0" dirty="0" err="1"/>
              <a:t>để</a:t>
            </a:r>
            <a:r>
              <a:rPr lang="en-US" baseline="0" dirty="0"/>
              <a:t> </a:t>
            </a:r>
            <a:r>
              <a:rPr lang="en-US" baseline="0" dirty="0" err="1"/>
              <a:t>tích</a:t>
            </a:r>
            <a:r>
              <a:rPr lang="en-US" baseline="0" dirty="0"/>
              <a:t> </a:t>
            </a:r>
            <a:r>
              <a:rPr lang="en-US" baseline="0" dirty="0" err="1"/>
              <a:t>hợp</a:t>
            </a:r>
            <a:r>
              <a:rPr lang="en-US" baseline="0" dirty="0"/>
              <a:t> 1 subplot </a:t>
            </a:r>
            <a:r>
              <a:rPr lang="en-US" baseline="0" dirty="0" err="1"/>
              <a:t>khác</a:t>
            </a:r>
            <a:r>
              <a:rPr lang="en-US" baseline="0" dirty="0"/>
              <a:t> </a:t>
            </a:r>
            <a:r>
              <a:rPr lang="en-US" baseline="0" dirty="0" err="1"/>
              <a:t>bên</a:t>
            </a:r>
            <a:r>
              <a:rPr lang="en-US" baseline="0" dirty="0"/>
              <a:t> </a:t>
            </a:r>
            <a:r>
              <a:rPr lang="en-US" baseline="0" dirty="0" err="1"/>
              <a:t>trong</a:t>
            </a:r>
            <a:r>
              <a:rPr lang="en-US" baseline="0" dirty="0"/>
              <a:t> 1 subplot.</a:t>
            </a:r>
          </a:p>
          <a:p>
            <a:r>
              <a:rPr lang="en-US" baseline="0" dirty="0" err="1"/>
              <a:t>Chúng</a:t>
            </a:r>
            <a:r>
              <a:rPr lang="en-US" baseline="0" dirty="0"/>
              <a:t> ta </a:t>
            </a:r>
            <a:r>
              <a:rPr lang="en-US" baseline="0" dirty="0" err="1"/>
              <a:t>sẽ</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một</a:t>
            </a:r>
            <a:r>
              <a:rPr lang="en-US" baseline="0" dirty="0"/>
              <a:t> </a:t>
            </a:r>
            <a:r>
              <a:rPr lang="en-US" baseline="0" dirty="0" err="1"/>
              <a:t>số</a:t>
            </a:r>
            <a:r>
              <a:rPr lang="en-US" baseline="0" dirty="0"/>
              <a:t> </a:t>
            </a:r>
            <a:r>
              <a:rPr lang="en-US" baseline="0" dirty="0" err="1"/>
              <a:t>gói</a:t>
            </a:r>
            <a:r>
              <a:rPr lang="en-US" baseline="0" dirty="0"/>
              <a:t> toolkit </a:t>
            </a:r>
            <a:r>
              <a:rPr lang="en-US" baseline="0" dirty="0" err="1"/>
              <a:t>của</a:t>
            </a:r>
            <a:r>
              <a:rPr lang="en-US" baseline="0" dirty="0"/>
              <a:t> </a:t>
            </a:r>
            <a:r>
              <a:rPr lang="en-US" baseline="0" dirty="0" err="1"/>
              <a:t>Matplot</a:t>
            </a:r>
            <a:r>
              <a:rPr lang="en-US" baseline="0" dirty="0"/>
              <a:t> </a:t>
            </a:r>
            <a:r>
              <a:rPr lang="en-US" baseline="0" dirty="0" err="1"/>
              <a:t>để</a:t>
            </a:r>
            <a:r>
              <a:rPr lang="en-US" baseline="0" dirty="0"/>
              <a:t> </a:t>
            </a:r>
            <a:r>
              <a:rPr lang="en-US" baseline="0" dirty="0" err="1"/>
              <a:t>làm</a:t>
            </a:r>
            <a:r>
              <a:rPr lang="en-US" baseline="0" dirty="0"/>
              <a:t> </a:t>
            </a:r>
            <a:r>
              <a:rPr lang="en-US" baseline="0" dirty="0" err="1"/>
              <a:t>việc</a:t>
            </a:r>
            <a:r>
              <a:rPr lang="en-US" baseline="0" dirty="0"/>
              <a:t> </a:t>
            </a:r>
            <a:r>
              <a:rPr lang="en-US" baseline="0" dirty="0" err="1"/>
              <a:t>này</a:t>
            </a:r>
            <a:r>
              <a:rPr lang="en-US" baseline="0" dirty="0"/>
              <a:t>.</a:t>
            </a:r>
          </a:p>
          <a:p>
            <a:r>
              <a:rPr lang="en-US" baseline="0" dirty="0" err="1"/>
              <a:t>Cụ</a:t>
            </a:r>
            <a:r>
              <a:rPr lang="en-US" baseline="0" dirty="0"/>
              <a:t> </a:t>
            </a:r>
            <a:r>
              <a:rPr lang="en-US" baseline="0" dirty="0" err="1"/>
              <a:t>thể</a:t>
            </a:r>
            <a:r>
              <a:rPr lang="en-US" baseline="0" dirty="0"/>
              <a:t> </a:t>
            </a:r>
            <a:r>
              <a:rPr lang="en-US" baseline="0" dirty="0" err="1"/>
              <a:t>là</a:t>
            </a:r>
            <a:r>
              <a:rPr lang="en-US" baseline="0" dirty="0"/>
              <a:t> mpl_toolkits.axes_grid1.inset_locator</a:t>
            </a:r>
          </a:p>
          <a:p>
            <a:endParaRPr lang="en-US" baseline="0" dirty="0"/>
          </a:p>
          <a:p>
            <a:r>
              <a:rPr lang="en-US" baseline="0" dirty="0" err="1"/>
              <a:t>Chúng</a:t>
            </a:r>
            <a:r>
              <a:rPr lang="en-US" baseline="0" dirty="0"/>
              <a:t> ta </a:t>
            </a:r>
            <a:r>
              <a:rPr lang="en-US" baseline="0" dirty="0" err="1"/>
              <a:t>sẽ</a:t>
            </a:r>
            <a:r>
              <a:rPr lang="en-US" baseline="0" dirty="0"/>
              <a:t> </a:t>
            </a:r>
            <a:r>
              <a:rPr lang="en-US" baseline="0" dirty="0" err="1"/>
              <a:t>gọi</a:t>
            </a:r>
            <a:r>
              <a:rPr lang="en-US" baseline="0" dirty="0"/>
              <a:t> inset locator </a:t>
            </a:r>
            <a:r>
              <a:rPr lang="en-US" baseline="0" dirty="0" err="1"/>
              <a:t>và</a:t>
            </a:r>
            <a:r>
              <a:rPr lang="en-US" baseline="0" dirty="0"/>
              <a:t> </a:t>
            </a:r>
            <a:r>
              <a:rPr lang="en-US" baseline="0" dirty="0" err="1"/>
              <a:t>đặt</a:t>
            </a:r>
            <a:r>
              <a:rPr lang="en-US" baseline="0" dirty="0"/>
              <a:t> </a:t>
            </a:r>
            <a:r>
              <a:rPr lang="en-US" baseline="0" dirty="0" err="1"/>
              <a:t>nó</a:t>
            </a:r>
            <a:r>
              <a:rPr lang="en-US" baseline="0" dirty="0"/>
              <a:t> </a:t>
            </a:r>
            <a:r>
              <a:rPr lang="en-US" baseline="0" dirty="0" err="1"/>
              <a:t>lên</a:t>
            </a:r>
            <a:r>
              <a:rPr lang="en-US" baseline="0" dirty="0"/>
              <a:t> </a:t>
            </a:r>
            <a:r>
              <a:rPr lang="en-US" baseline="0" dirty="0" err="1"/>
              <a:t>trên</a:t>
            </a:r>
            <a:r>
              <a:rPr lang="en-US" baseline="0" dirty="0"/>
              <a:t> axes </a:t>
            </a:r>
            <a:r>
              <a:rPr lang="en-US" baseline="0" dirty="0" err="1"/>
              <a:t>của</a:t>
            </a:r>
            <a:r>
              <a:rPr lang="en-US" baseline="0" dirty="0"/>
              <a:t> current plot </a:t>
            </a:r>
            <a:r>
              <a:rPr lang="en-US" baseline="0" dirty="0" err="1"/>
              <a:t>và</a:t>
            </a:r>
            <a:r>
              <a:rPr lang="en-US" baseline="0" dirty="0"/>
              <a:t> </a:t>
            </a:r>
            <a:r>
              <a:rPr lang="en-US" baseline="0" dirty="0" err="1"/>
              <a:t>xác</a:t>
            </a:r>
            <a:r>
              <a:rPr lang="en-US" baseline="0" dirty="0"/>
              <a:t> </a:t>
            </a:r>
            <a:r>
              <a:rPr lang="en-US" baseline="0" dirty="0" err="1"/>
              <a:t>định</a:t>
            </a:r>
            <a:r>
              <a:rPr lang="en-US" baseline="0" dirty="0"/>
              <a:t> size </a:t>
            </a:r>
            <a:r>
              <a:rPr lang="en-US" baseline="0" dirty="0" err="1"/>
              <a:t>cho</a:t>
            </a:r>
            <a:r>
              <a:rPr lang="en-US" baseline="0" dirty="0"/>
              <a:t> axis </a:t>
            </a:r>
            <a:r>
              <a:rPr lang="en-US" baseline="0" dirty="0" err="1"/>
              <a:t>mới</a:t>
            </a:r>
            <a:r>
              <a:rPr lang="en-US" baseline="0" dirty="0"/>
              <a:t> </a:t>
            </a:r>
            <a:r>
              <a:rPr lang="en-US" baseline="0" dirty="0" err="1"/>
              <a:t>thông</a:t>
            </a:r>
            <a:r>
              <a:rPr lang="en-US" baseline="0" dirty="0"/>
              <a:t> qua </a:t>
            </a:r>
            <a:r>
              <a:rPr lang="en-US" baseline="0" dirty="0" err="1"/>
              <a:t>định</a:t>
            </a:r>
            <a:r>
              <a:rPr lang="en-US" baseline="0" dirty="0"/>
              <a:t> </a:t>
            </a:r>
            <a:r>
              <a:rPr lang="en-US" baseline="0" dirty="0" err="1"/>
              <a:t>nghĩa</a:t>
            </a:r>
            <a:r>
              <a:rPr lang="en-US" baseline="0" dirty="0"/>
              <a:t> width </a:t>
            </a:r>
            <a:r>
              <a:rPr lang="en-US" baseline="0" dirty="0" err="1"/>
              <a:t>và</a:t>
            </a:r>
            <a:r>
              <a:rPr lang="en-US" baseline="0" dirty="0"/>
              <a:t> height </a:t>
            </a:r>
            <a:r>
              <a:rPr lang="en-US" baseline="0" dirty="0" err="1"/>
              <a:t>theo</a:t>
            </a:r>
            <a:r>
              <a:rPr lang="en-US" baseline="0" dirty="0"/>
              <a:t> % </a:t>
            </a:r>
            <a:r>
              <a:rPr lang="en-US" baseline="0" dirty="0" err="1"/>
              <a:t>của</a:t>
            </a:r>
            <a:r>
              <a:rPr lang="en-US" baseline="0" dirty="0"/>
              <a:t> parent axis, </a:t>
            </a:r>
            <a:r>
              <a:rPr lang="en-US" baseline="0" dirty="0" err="1"/>
              <a:t>vị</a:t>
            </a:r>
            <a:r>
              <a:rPr lang="en-US" baseline="0" dirty="0"/>
              <a:t> </a:t>
            </a:r>
            <a:r>
              <a:rPr lang="en-US" baseline="0" dirty="0" err="1"/>
              <a:t>trí</a:t>
            </a:r>
            <a:r>
              <a:rPr lang="en-US" baseline="0" dirty="0"/>
              <a:t> </a:t>
            </a:r>
            <a:r>
              <a:rPr lang="en-US" baseline="0" dirty="0" err="1"/>
              <a:t>của</a:t>
            </a:r>
            <a:r>
              <a:rPr lang="en-US" baseline="0" dirty="0"/>
              <a:t> locator (</a:t>
            </a:r>
            <a:r>
              <a:rPr lang="en-US" baseline="0" dirty="0" err="1"/>
              <a:t>lưu</a:t>
            </a:r>
            <a:r>
              <a:rPr lang="en-US" baseline="0" dirty="0"/>
              <a:t> </a:t>
            </a:r>
            <a:r>
              <a:rPr lang="en-US" baseline="0" dirty="0" err="1"/>
              <a:t>ý</a:t>
            </a:r>
            <a:r>
              <a:rPr lang="en-US" baseline="0" dirty="0"/>
              <a:t> </a:t>
            </a:r>
            <a:r>
              <a:rPr lang="en-US" baseline="0" dirty="0" err="1"/>
              <a:t>là</a:t>
            </a:r>
            <a:r>
              <a:rPr lang="en-US" baseline="0" dirty="0"/>
              <a:t> </a:t>
            </a:r>
            <a:r>
              <a:rPr lang="en-US" baseline="0" dirty="0" err="1"/>
              <a:t>đánh</a:t>
            </a:r>
            <a:r>
              <a:rPr lang="en-US" baseline="0" dirty="0"/>
              <a:t> </a:t>
            </a:r>
            <a:r>
              <a:rPr lang="en-US" baseline="0" dirty="0" err="1"/>
              <a:t>số</a:t>
            </a:r>
            <a:r>
              <a:rPr lang="en-US" baseline="0" dirty="0"/>
              <a:t> </a:t>
            </a:r>
            <a:r>
              <a:rPr lang="en-US" baseline="0" dirty="0" err="1"/>
              <a:t>thứ</a:t>
            </a:r>
            <a:r>
              <a:rPr lang="en-US" baseline="0" dirty="0"/>
              <a:t> </a:t>
            </a:r>
            <a:r>
              <a:rPr lang="en-US" baseline="0" dirty="0" err="1"/>
              <a:t>tự</a:t>
            </a:r>
            <a:r>
              <a:rPr lang="en-US" baseline="0" dirty="0"/>
              <a:t> </a:t>
            </a:r>
            <a:r>
              <a:rPr lang="en-US" baseline="0" dirty="0" err="1"/>
              <a:t>từ</a:t>
            </a:r>
            <a:r>
              <a:rPr lang="en-US" baseline="0" dirty="0"/>
              <a:t> </a:t>
            </a:r>
            <a:r>
              <a:rPr lang="en-US" baseline="0" dirty="0" err="1"/>
              <a:t>phải</a:t>
            </a:r>
            <a:r>
              <a:rPr lang="en-US" baseline="0" dirty="0"/>
              <a:t> sang </a:t>
            </a:r>
            <a:r>
              <a:rPr lang="en-US" baseline="0" dirty="0" err="1"/>
              <a:t>trái</a:t>
            </a:r>
            <a:r>
              <a:rPr lang="en-US" baseline="0" dirty="0"/>
              <a:t> </a:t>
            </a:r>
            <a:r>
              <a:rPr lang="en-US" baseline="0" dirty="0" err="1"/>
              <a:t>và</a:t>
            </a:r>
            <a:r>
              <a:rPr lang="en-US" baseline="0" dirty="0"/>
              <a:t> </a:t>
            </a:r>
            <a:r>
              <a:rPr lang="en-US" baseline="0" dirty="0" err="1"/>
              <a:t>từ</a:t>
            </a:r>
            <a:r>
              <a:rPr lang="en-US" baseline="0" dirty="0"/>
              <a:t> </a:t>
            </a:r>
            <a:r>
              <a:rPr lang="en-US" baseline="0" dirty="0" err="1"/>
              <a:t>trên</a:t>
            </a:r>
            <a:r>
              <a:rPr lang="en-US" baseline="0" dirty="0"/>
              <a:t> </a:t>
            </a:r>
            <a:r>
              <a:rPr lang="en-US" baseline="0" dirty="0" err="1"/>
              <a:t>xuống</a:t>
            </a:r>
            <a:r>
              <a:rPr lang="en-US" baseline="0" dirty="0"/>
              <a:t> </a:t>
            </a:r>
            <a:r>
              <a:rPr lang="en-US" baseline="0" dirty="0" err="1"/>
              <a:t>dưới</a:t>
            </a:r>
            <a:r>
              <a:rPr lang="en-US" baseline="0" dirty="0"/>
              <a:t>)</a:t>
            </a:r>
          </a:p>
          <a:p>
            <a:endParaRPr lang="en-US" baseline="0" dirty="0"/>
          </a:p>
          <a:p>
            <a:r>
              <a:rPr lang="en-US" baseline="0" dirty="0" err="1"/>
              <a:t>Vì</a:t>
            </a:r>
            <a:r>
              <a:rPr lang="en-US" baseline="0" dirty="0"/>
              <a:t> axis y </a:t>
            </a:r>
            <a:r>
              <a:rPr lang="en-US" baseline="0" dirty="0" err="1"/>
              <a:t>bị</a:t>
            </a:r>
            <a:r>
              <a:rPr lang="en-US" baseline="0" dirty="0"/>
              <a:t> </a:t>
            </a:r>
            <a:r>
              <a:rPr lang="en-US" baseline="0" dirty="0" err="1"/>
              <a:t>chồng</a:t>
            </a:r>
            <a:r>
              <a:rPr lang="en-US" baseline="0" dirty="0"/>
              <a:t> </a:t>
            </a:r>
            <a:r>
              <a:rPr lang="en-US" baseline="0" dirty="0" err="1"/>
              <a:t>đè</a:t>
            </a:r>
            <a:r>
              <a:rPr lang="en-US" baseline="0" dirty="0"/>
              <a:t> </a:t>
            </a:r>
            <a:r>
              <a:rPr lang="en-US" baseline="0" dirty="0" err="1"/>
              <a:t>lên</a:t>
            </a:r>
            <a:r>
              <a:rPr lang="en-US" baseline="0" dirty="0"/>
              <a:t> parent axis </a:t>
            </a:r>
            <a:r>
              <a:rPr lang="en-US" baseline="0" dirty="0" err="1"/>
              <a:t>nên</a:t>
            </a:r>
            <a:r>
              <a:rPr lang="en-US" baseline="0" dirty="0"/>
              <a:t> </a:t>
            </a:r>
            <a:r>
              <a:rPr lang="en-US" baseline="0" dirty="0" err="1"/>
              <a:t>chúng</a:t>
            </a:r>
            <a:r>
              <a:rPr lang="en-US" baseline="0" dirty="0"/>
              <a:t> ta </a:t>
            </a:r>
            <a:r>
              <a:rPr lang="en-US" baseline="0" dirty="0" err="1"/>
              <a:t>sẽ</a:t>
            </a:r>
            <a:r>
              <a:rPr lang="en-US" baseline="0" dirty="0"/>
              <a:t> </a:t>
            </a:r>
            <a:r>
              <a:rPr lang="en-US" baseline="0" dirty="0" err="1"/>
              <a:t>đảo</a:t>
            </a:r>
            <a:r>
              <a:rPr lang="en-US" baseline="0" dirty="0"/>
              <a:t> </a:t>
            </a:r>
            <a:r>
              <a:rPr lang="en-US" baseline="0" dirty="0" err="1"/>
              <a:t>vị</a:t>
            </a:r>
            <a:r>
              <a:rPr lang="en-US" baseline="0" dirty="0"/>
              <a:t> </a:t>
            </a:r>
            <a:r>
              <a:rPr lang="en-US" baseline="0" dirty="0" err="1"/>
              <a:t>trí</a:t>
            </a:r>
            <a:r>
              <a:rPr lang="en-US" baseline="0" dirty="0"/>
              <a:t> </a:t>
            </a:r>
            <a:r>
              <a:rPr lang="en-US" baseline="0" dirty="0" err="1"/>
              <a:t>của</a:t>
            </a:r>
            <a:r>
              <a:rPr lang="en-US" baseline="0" dirty="0"/>
              <a:t> axis y sang </a:t>
            </a:r>
            <a:r>
              <a:rPr lang="en-US" baseline="0" dirty="0" err="1"/>
              <a:t>phải</a:t>
            </a:r>
            <a:r>
              <a:rPr lang="en-US" baseline="0" dirty="0"/>
              <a:t>.</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39</a:t>
            </a:fld>
            <a:endParaRPr lang="en-US"/>
          </a:p>
        </p:txBody>
      </p:sp>
    </p:spTree>
    <p:extLst>
      <p:ext uri="{BB962C8B-B14F-4D97-AF65-F5344CB8AC3E}">
        <p14:creationId xmlns:p14="http://schemas.microsoft.com/office/powerpoint/2010/main" val="18263461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will use iris dataset for this example</a:t>
            </a:r>
          </a:p>
        </p:txBody>
      </p:sp>
      <p:sp>
        <p:nvSpPr>
          <p:cNvPr id="4" name="Slide Number Placeholder 3"/>
          <p:cNvSpPr>
            <a:spLocks noGrp="1"/>
          </p:cNvSpPr>
          <p:nvPr>
            <p:ph type="sldNum" sz="quarter" idx="10"/>
          </p:nvPr>
        </p:nvSpPr>
        <p:spPr/>
        <p:txBody>
          <a:bodyPr/>
          <a:lstStyle/>
          <a:p>
            <a:fld id="{144DDC66-CAE6-6A42-B773-1B5FCED4E71C}" type="slidenum">
              <a:rPr lang="en-US" smtClean="0"/>
              <a:t>41</a:t>
            </a:fld>
            <a:endParaRPr lang="en-US"/>
          </a:p>
        </p:txBody>
      </p:sp>
    </p:spTree>
    <p:extLst>
      <p:ext uri="{BB962C8B-B14F-4D97-AF65-F5344CB8AC3E}">
        <p14:creationId xmlns:p14="http://schemas.microsoft.com/office/powerpoint/2010/main" val="105835297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a:t>
            </a:r>
            <a:r>
              <a:rPr lang="en-US" baseline="0" dirty="0"/>
              <a:t> dung ham .plot </a:t>
            </a:r>
            <a:r>
              <a:rPr lang="en-US" baseline="0" dirty="0" err="1"/>
              <a:t>tu</a:t>
            </a:r>
            <a:r>
              <a:rPr lang="en-US" baseline="0" dirty="0"/>
              <a:t> Pandas </a:t>
            </a:r>
            <a:r>
              <a:rPr lang="en-US" baseline="0" dirty="0" err="1"/>
              <a:t>dataframes</a:t>
            </a:r>
            <a:endParaRPr lang="en-US" baseline="0" dirty="0"/>
          </a:p>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42</a:t>
            </a:fld>
            <a:endParaRPr lang="en-US"/>
          </a:p>
        </p:txBody>
      </p:sp>
    </p:spTree>
    <p:extLst>
      <p:ext uri="{BB962C8B-B14F-4D97-AF65-F5344CB8AC3E}">
        <p14:creationId xmlns:p14="http://schemas.microsoft.com/office/powerpoint/2010/main" val="8723931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Colorize scatterplot with pandas</a:t>
            </a:r>
          </a:p>
        </p:txBody>
      </p:sp>
      <p:sp>
        <p:nvSpPr>
          <p:cNvPr id="4" name="Slide Number Placeholder 3"/>
          <p:cNvSpPr>
            <a:spLocks noGrp="1"/>
          </p:cNvSpPr>
          <p:nvPr>
            <p:ph type="sldNum" sz="quarter" idx="10"/>
          </p:nvPr>
        </p:nvSpPr>
        <p:spPr/>
        <p:txBody>
          <a:bodyPr/>
          <a:lstStyle/>
          <a:p>
            <a:fld id="{144DDC66-CAE6-6A42-B773-1B5FCED4E71C}" type="slidenum">
              <a:rPr lang="en-US" smtClean="0"/>
              <a:t>43</a:t>
            </a:fld>
            <a:endParaRPr lang="en-US"/>
          </a:p>
        </p:txBody>
      </p:sp>
    </p:spTree>
    <p:extLst>
      <p:ext uri="{BB962C8B-B14F-4D97-AF65-F5344CB8AC3E}">
        <p14:creationId xmlns:p14="http://schemas.microsoft.com/office/powerpoint/2010/main" val="8898426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a:t>
            </a:r>
            <a:r>
              <a:rPr lang="en-US" baseline="0" dirty="0"/>
              <a:t> dung ham </a:t>
            </a:r>
            <a:r>
              <a:rPr lang="en-US" baseline="0" dirty="0" err="1"/>
              <a:t>jointplot</a:t>
            </a:r>
            <a:r>
              <a:rPr lang="en-US" baseline="0" dirty="0"/>
              <a:t> </a:t>
            </a:r>
            <a:r>
              <a:rPr lang="en-US" baseline="0" dirty="0" err="1"/>
              <a:t>cua</a:t>
            </a:r>
            <a:r>
              <a:rPr lang="en-US" baseline="0" dirty="0"/>
              <a:t> </a:t>
            </a:r>
            <a:r>
              <a:rPr lang="en-US" baseline="0" dirty="0" err="1"/>
              <a:t>seaborn</a:t>
            </a:r>
            <a:r>
              <a:rPr lang="en-US" baseline="0" dirty="0"/>
              <a:t> </a:t>
            </a:r>
            <a:r>
              <a:rPr lang="en-US" baseline="0" dirty="0" err="1"/>
              <a:t>cho</a:t>
            </a:r>
            <a:r>
              <a:rPr lang="en-US" baseline="0" dirty="0"/>
              <a:t> </a:t>
            </a:r>
            <a:r>
              <a:rPr lang="en-US" baseline="0" dirty="0" err="1"/>
              <a:t>phep</a:t>
            </a:r>
            <a:r>
              <a:rPr lang="en-US" baseline="0" dirty="0"/>
              <a:t> </a:t>
            </a:r>
            <a:r>
              <a:rPr lang="en-US" baseline="0" dirty="0" err="1"/>
              <a:t>sinh</a:t>
            </a:r>
            <a:r>
              <a:rPr lang="en-US" baseline="0" dirty="0"/>
              <a:t> scatter plot </a:t>
            </a:r>
            <a:r>
              <a:rPr lang="en-US" baseline="0" dirty="0" err="1"/>
              <a:t>tuong</a:t>
            </a:r>
            <a:r>
              <a:rPr lang="en-US" baseline="0" dirty="0"/>
              <a:t> </a:t>
            </a:r>
            <a:r>
              <a:rPr lang="en-US" baseline="0" dirty="0" err="1"/>
              <a:t>tu</a:t>
            </a:r>
            <a:r>
              <a:rPr lang="en-US" baseline="0" dirty="0"/>
              <a:t> </a:t>
            </a:r>
            <a:r>
              <a:rPr lang="en-US" baseline="0" dirty="0" err="1"/>
              <a:t>nhung</a:t>
            </a:r>
            <a:r>
              <a:rPr lang="en-US" baseline="0" dirty="0"/>
              <a:t> </a:t>
            </a:r>
            <a:r>
              <a:rPr lang="en-US" baseline="0" dirty="0" err="1"/>
              <a:t>ket</a:t>
            </a:r>
            <a:r>
              <a:rPr lang="en-US" baseline="0" dirty="0"/>
              <a:t> hop them 2 histogram </a:t>
            </a:r>
            <a:r>
              <a:rPr lang="en-US" baseline="0" dirty="0" err="1"/>
              <a:t>cho</a:t>
            </a:r>
            <a:r>
              <a:rPr lang="en-US" baseline="0" dirty="0"/>
              <a:t> </a:t>
            </a:r>
            <a:r>
              <a:rPr lang="en-US" baseline="0" dirty="0" err="1"/>
              <a:t>tung</a:t>
            </a:r>
            <a:r>
              <a:rPr lang="en-US" baseline="0" dirty="0"/>
              <a:t> variable.</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44</a:t>
            </a:fld>
            <a:endParaRPr lang="en-US"/>
          </a:p>
        </p:txBody>
      </p:sp>
    </p:spTree>
    <p:extLst>
      <p:ext uri="{BB962C8B-B14F-4D97-AF65-F5344CB8AC3E}">
        <p14:creationId xmlns:p14="http://schemas.microsoft.com/office/powerpoint/2010/main" val="19286420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Customize</a:t>
            </a:r>
            <a:r>
              <a:rPr lang="en-US" baseline="0" dirty="0"/>
              <a:t> the color of scatterplot by species, using </a:t>
            </a:r>
            <a:r>
              <a:rPr lang="en-US" baseline="0" dirty="0" err="1"/>
              <a:t>FacetGrid</a:t>
            </a:r>
            <a:r>
              <a:rPr lang="en-US" baseline="0" dirty="0"/>
              <a:t> of </a:t>
            </a:r>
            <a:r>
              <a:rPr lang="en-US" baseline="0" dirty="0" err="1"/>
              <a:t>Seaborn</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45</a:t>
            </a:fld>
            <a:endParaRPr lang="en-US"/>
          </a:p>
        </p:txBody>
      </p:sp>
    </p:spTree>
    <p:extLst>
      <p:ext uri="{BB962C8B-B14F-4D97-AF65-F5344CB8AC3E}">
        <p14:creationId xmlns:p14="http://schemas.microsoft.com/office/powerpoint/2010/main" val="1549943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mathematical visualization? </a:t>
            </a:r>
          </a:p>
          <a:p>
            <a:r>
              <a:rPr lang="en-US"/>
              <a:t>Have you ever tried Matlab or Scilab? A mathematical modelling language.</a:t>
            </a:r>
          </a:p>
          <a:p>
            <a:r>
              <a:rPr lang="en-US"/>
              <a:t>These languages are used to manipulate with maths: matrix, equations, differential equations etc.</a:t>
            </a:r>
          </a:p>
          <a:p>
            <a:r>
              <a:rPr lang="en-US"/>
              <a:t>So, mathematical visualization is for representing mathematical equations.</a:t>
            </a:r>
          </a:p>
          <a:p>
            <a:r>
              <a:rPr lang="en-US"/>
              <a:t>For example, our observation data formulates a mathematical equation, we can use computer program to generate full form of data</a:t>
            </a:r>
          </a:p>
        </p:txBody>
      </p:sp>
      <p:sp>
        <p:nvSpPr>
          <p:cNvPr id="4" name="Slide Number Placeholder 3"/>
          <p:cNvSpPr>
            <a:spLocks noGrp="1"/>
          </p:cNvSpPr>
          <p:nvPr>
            <p:ph type="sldNum" sz="quarter" idx="5"/>
          </p:nvPr>
        </p:nvSpPr>
        <p:spPr/>
        <p:txBody>
          <a:bodyPr/>
          <a:lstStyle/>
          <a:p>
            <a:fld id="{144DDC66-CAE6-6A42-B773-1B5FCED4E71C}" type="slidenum">
              <a:rPr lang="en-US" smtClean="0"/>
              <a:t>4</a:t>
            </a:fld>
            <a:endParaRPr lang="en-US"/>
          </a:p>
        </p:txBody>
      </p:sp>
    </p:spTree>
    <p:extLst>
      <p:ext uri="{BB962C8B-B14F-4D97-AF65-F5344CB8AC3E}">
        <p14:creationId xmlns:p14="http://schemas.microsoft.com/office/powerpoint/2010/main" val="12819537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Boxplot</a:t>
            </a:r>
            <a:r>
              <a:rPr lang="en-US" baseline="0" dirty="0"/>
              <a:t> with </a:t>
            </a:r>
            <a:r>
              <a:rPr lang="en-US" baseline="0" dirty="0" err="1"/>
              <a:t>seaborn</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46</a:t>
            </a:fld>
            <a:endParaRPr lang="en-US"/>
          </a:p>
        </p:txBody>
      </p:sp>
    </p:spTree>
    <p:extLst>
      <p:ext uri="{BB962C8B-B14F-4D97-AF65-F5344CB8AC3E}">
        <p14:creationId xmlns:p14="http://schemas.microsoft.com/office/powerpoint/2010/main" val="13451874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a:t>
            </a:r>
            <a:r>
              <a:rPr lang="en-US" baseline="0" dirty="0"/>
              <a:t> phan </a:t>
            </a:r>
            <a:r>
              <a:rPr lang="en-US" baseline="0" dirty="0" err="1"/>
              <a:t>bo</a:t>
            </a:r>
            <a:r>
              <a:rPr lang="en-US" baseline="0" dirty="0"/>
              <a:t> </a:t>
            </a:r>
            <a:r>
              <a:rPr lang="en-US" baseline="0" dirty="0" err="1"/>
              <a:t>cua</a:t>
            </a:r>
            <a:r>
              <a:rPr lang="en-US" baseline="0" dirty="0"/>
              <a:t> </a:t>
            </a:r>
            <a:r>
              <a:rPr lang="en-US" baseline="0" dirty="0" err="1"/>
              <a:t>cac</a:t>
            </a:r>
            <a:r>
              <a:rPr lang="en-US" baseline="0" dirty="0"/>
              <a:t> points </a:t>
            </a:r>
            <a:r>
              <a:rPr lang="en-US" baseline="0" dirty="0" err="1"/>
              <a:t>doi</a:t>
            </a:r>
            <a:r>
              <a:rPr lang="en-US" baseline="0" dirty="0"/>
              <a:t> </a:t>
            </a:r>
            <a:r>
              <a:rPr lang="en-US" baseline="0" dirty="0" err="1"/>
              <a:t>voi</a:t>
            </a:r>
            <a:r>
              <a:rPr lang="en-US" baseline="0" dirty="0"/>
              <a:t> </a:t>
            </a:r>
            <a:r>
              <a:rPr lang="en-US" baseline="0" dirty="0" err="1"/>
              <a:t>tung</a:t>
            </a:r>
            <a:r>
              <a:rPr lang="en-US" baseline="0" dirty="0"/>
              <a:t> hop de </a:t>
            </a:r>
            <a:r>
              <a:rPr lang="en-US" baseline="0" dirty="0" err="1"/>
              <a:t>thay</a:t>
            </a:r>
            <a:r>
              <a:rPr lang="en-US" baseline="0" dirty="0"/>
              <a:t> </a:t>
            </a:r>
            <a:r>
              <a:rPr lang="en-US" baseline="0" dirty="0" err="1"/>
              <a:t>duoc</a:t>
            </a:r>
            <a:r>
              <a:rPr lang="en-US" baseline="0" dirty="0"/>
              <a:t> </a:t>
            </a:r>
            <a:r>
              <a:rPr lang="en-US" baseline="0" dirty="0" err="1"/>
              <a:t>dai</a:t>
            </a:r>
            <a:r>
              <a:rPr lang="en-US" baseline="0" dirty="0"/>
              <a:t> phan </a:t>
            </a:r>
            <a:r>
              <a:rPr lang="en-US" baseline="0" dirty="0" err="1"/>
              <a:t>bo</a:t>
            </a:r>
            <a:r>
              <a:rPr lang="en-US" baseline="0" dirty="0"/>
              <a:t> du lieu :</a:t>
            </a:r>
          </a:p>
          <a:p>
            <a:endParaRPr lang="en-US" baseline="0" dirty="0"/>
          </a:p>
          <a:p>
            <a:pPr marL="228600" indent="-228600">
              <a:buAutoNum type="arabicParenR"/>
            </a:pPr>
            <a:r>
              <a:rPr lang="en-US" baseline="0" dirty="0" err="1"/>
              <a:t>Đối</a:t>
            </a:r>
            <a:r>
              <a:rPr lang="en-US" baseline="0" dirty="0"/>
              <a:t> </a:t>
            </a:r>
            <a:r>
              <a:rPr lang="en-US" baseline="0" dirty="0" err="1"/>
              <a:t>với</a:t>
            </a:r>
            <a:r>
              <a:rPr lang="en-US" baseline="0" dirty="0"/>
              <a:t> </a:t>
            </a:r>
            <a:r>
              <a:rPr lang="en-US" baseline="0" dirty="0" err="1"/>
              <a:t>setosa</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tập</a:t>
            </a:r>
            <a:r>
              <a:rPr lang="en-US" baseline="0" dirty="0"/>
              <a:t> </a:t>
            </a:r>
            <a:r>
              <a:rPr lang="en-US" baseline="0" dirty="0" err="1"/>
              <a:t>trung</a:t>
            </a:r>
            <a:r>
              <a:rPr lang="en-US" baseline="0" dirty="0"/>
              <a:t> </a:t>
            </a:r>
            <a:r>
              <a:rPr lang="en-US" baseline="0" dirty="0" err="1"/>
              <a:t>ở</a:t>
            </a:r>
            <a:r>
              <a:rPr lang="en-US" baseline="0" dirty="0"/>
              <a:t> </a:t>
            </a:r>
            <a:r>
              <a:rPr lang="en-US" baseline="0" dirty="0" err="1"/>
              <a:t>trung</a:t>
            </a:r>
            <a:r>
              <a:rPr lang="en-US" baseline="0" dirty="0"/>
              <a:t> </a:t>
            </a:r>
            <a:r>
              <a:rPr lang="en-US" baseline="0" dirty="0" err="1"/>
              <a:t>vị</a:t>
            </a:r>
            <a:endParaRPr lang="en-US" baseline="0" dirty="0"/>
          </a:p>
          <a:p>
            <a:pPr marL="228600" indent="-228600">
              <a:buAutoNum type="arabicParenR"/>
            </a:pPr>
            <a:r>
              <a:rPr lang="en-US" baseline="0" dirty="0" err="1"/>
              <a:t>Đối</a:t>
            </a:r>
            <a:r>
              <a:rPr lang="en-US" baseline="0" dirty="0"/>
              <a:t> </a:t>
            </a:r>
            <a:r>
              <a:rPr lang="en-US" baseline="0" dirty="0" err="1"/>
              <a:t>với</a:t>
            </a:r>
            <a:r>
              <a:rPr lang="en-US" baseline="0" dirty="0"/>
              <a:t> versicolor: </a:t>
            </a:r>
            <a:r>
              <a:rPr lang="en-US" baseline="0" dirty="0" err="1"/>
              <a:t>dữ</a:t>
            </a:r>
            <a:r>
              <a:rPr lang="en-US" baseline="0" dirty="0"/>
              <a:t> </a:t>
            </a:r>
            <a:r>
              <a:rPr lang="en-US" baseline="0" dirty="0" err="1"/>
              <a:t>liệu</a:t>
            </a:r>
            <a:r>
              <a:rPr lang="en-US" baseline="0" dirty="0"/>
              <a:t> </a:t>
            </a:r>
            <a:r>
              <a:rPr lang="en-US" baseline="0" dirty="0" err="1"/>
              <a:t>phân</a:t>
            </a:r>
            <a:r>
              <a:rPr lang="en-US" baseline="0" dirty="0"/>
              <a:t> </a:t>
            </a:r>
            <a:r>
              <a:rPr lang="en-US" baseline="0" dirty="0" err="1"/>
              <a:t>bổ</a:t>
            </a:r>
            <a:r>
              <a:rPr lang="en-US" baseline="0" dirty="0"/>
              <a:t> </a:t>
            </a:r>
            <a:r>
              <a:rPr lang="en-US" baseline="0" dirty="0" err="1"/>
              <a:t>dọc</a:t>
            </a:r>
            <a:r>
              <a:rPr lang="en-US" baseline="0" dirty="0"/>
              <a:t>, </a:t>
            </a:r>
            <a:r>
              <a:rPr lang="en-US" baseline="0" dirty="0" err="1"/>
              <a:t>có</a:t>
            </a:r>
            <a:r>
              <a:rPr lang="en-US" baseline="0" dirty="0"/>
              <a:t> 1 </a:t>
            </a:r>
            <a:r>
              <a:rPr lang="en-US" baseline="0" dirty="0" err="1"/>
              <a:t>điểm</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nằm</a:t>
            </a:r>
            <a:r>
              <a:rPr lang="en-US" baseline="0" dirty="0"/>
              <a:t> </a:t>
            </a:r>
            <a:r>
              <a:rPr lang="en-US" baseline="0" dirty="0" err="1"/>
              <a:t>ngoài</a:t>
            </a:r>
            <a:r>
              <a:rPr lang="en-US" baseline="0" dirty="0"/>
              <a:t> </a:t>
            </a:r>
            <a:r>
              <a:rPr lang="en-US" baseline="0" dirty="0" err="1"/>
              <a:t>hẳn</a:t>
            </a:r>
            <a:r>
              <a:rPr lang="en-US" baseline="0" dirty="0"/>
              <a:t> </a:t>
            </a:r>
            <a:r>
              <a:rPr lang="en-US" baseline="0" dirty="0" err="1"/>
              <a:t>dải</a:t>
            </a:r>
            <a:r>
              <a:rPr lang="en-US" baseline="0" dirty="0"/>
              <a:t> </a:t>
            </a:r>
            <a:r>
              <a:rPr lang="en-US" baseline="0" dirty="0" err="1"/>
              <a:t>phân</a:t>
            </a:r>
            <a:r>
              <a:rPr lang="en-US" baseline="0" dirty="0"/>
              <a:t> </a:t>
            </a:r>
            <a:r>
              <a:rPr lang="en-US" baseline="0" dirty="0" err="1"/>
              <a:t>bổ</a:t>
            </a:r>
            <a:r>
              <a:rPr lang="en-US" baseline="0" dirty="0"/>
              <a:t> </a:t>
            </a:r>
            <a:r>
              <a:rPr lang="en-US" baseline="0" dirty="0" err="1"/>
              <a:t>dữ</a:t>
            </a:r>
            <a:r>
              <a:rPr lang="en-US" baseline="0" dirty="0"/>
              <a:t> </a:t>
            </a:r>
            <a:r>
              <a:rPr lang="en-US" baseline="0" dirty="0" err="1"/>
              <a:t>liệu</a:t>
            </a:r>
            <a:endParaRPr lang="en-US" baseline="0" dirty="0"/>
          </a:p>
          <a:p>
            <a:pPr marL="228600" indent="-228600">
              <a:buAutoNum type="arabicParenR"/>
            </a:pPr>
            <a:r>
              <a:rPr lang="en-US" baseline="0" dirty="0" err="1"/>
              <a:t>Đối</a:t>
            </a:r>
            <a:r>
              <a:rPr lang="en-US" baseline="0" dirty="0"/>
              <a:t> </a:t>
            </a:r>
            <a:r>
              <a:rPr lang="en-US" baseline="0" dirty="0" err="1"/>
              <a:t>với</a:t>
            </a:r>
            <a:r>
              <a:rPr lang="en-US" baseline="0" dirty="0"/>
              <a:t> </a:t>
            </a:r>
            <a:r>
              <a:rPr lang="en-US" baseline="0" dirty="0" err="1"/>
              <a:t>virginica</a:t>
            </a:r>
            <a:r>
              <a:rPr lang="en-US" baseline="0" dirty="0"/>
              <a:t>: </a:t>
            </a:r>
            <a:r>
              <a:rPr lang="en-US" baseline="0" dirty="0" err="1"/>
              <a:t>tương</a:t>
            </a:r>
            <a:r>
              <a:rPr lang="en-US" baseline="0" dirty="0"/>
              <a:t> </a:t>
            </a:r>
            <a:r>
              <a:rPr lang="en-US" baseline="0" dirty="0" err="1"/>
              <a:t>tự</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phân</a:t>
            </a:r>
            <a:r>
              <a:rPr lang="en-US" baseline="0" dirty="0"/>
              <a:t> </a:t>
            </a:r>
            <a:r>
              <a:rPr lang="en-US" baseline="0" dirty="0" err="1"/>
              <a:t>bổ</a:t>
            </a:r>
            <a:r>
              <a:rPr lang="en-US" baseline="0" dirty="0"/>
              <a:t> </a:t>
            </a:r>
            <a:r>
              <a:rPr lang="en-US" baseline="0" dirty="0" err="1"/>
              <a:t>dọc</a:t>
            </a:r>
            <a:r>
              <a:rPr lang="en-US" baseline="0" dirty="0"/>
              <a:t> </a:t>
            </a:r>
            <a:r>
              <a:rPr lang="en-US" baseline="0" dirty="0" err="1"/>
              <a:t>theo</a:t>
            </a:r>
            <a:r>
              <a:rPr lang="en-US" baseline="0" dirty="0"/>
              <a:t> </a:t>
            </a:r>
            <a:r>
              <a:rPr lang="en-US" baseline="0" dirty="0" err="1"/>
              <a:t>hộp</a:t>
            </a:r>
            <a:r>
              <a:rPr lang="en-US" baseline="0" dirty="0"/>
              <a:t> </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47</a:t>
            </a:fld>
            <a:endParaRPr lang="en-US"/>
          </a:p>
        </p:txBody>
      </p:sp>
    </p:spTree>
    <p:extLst>
      <p:ext uri="{BB962C8B-B14F-4D97-AF65-F5344CB8AC3E}">
        <p14:creationId xmlns:p14="http://schemas.microsoft.com/office/powerpoint/2010/main" val="13101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Sử</a:t>
            </a:r>
            <a:r>
              <a:rPr lang="en-US" dirty="0"/>
              <a:t> </a:t>
            </a:r>
            <a:r>
              <a:rPr lang="en-US" dirty="0" err="1"/>
              <a:t>dụng</a:t>
            </a:r>
            <a:r>
              <a:rPr lang="en-US" dirty="0"/>
              <a:t> </a:t>
            </a:r>
            <a:r>
              <a:rPr lang="en-US" dirty="0" err="1"/>
              <a:t>Violinplot</a:t>
            </a:r>
            <a:r>
              <a:rPr lang="en-US" dirty="0"/>
              <a:t> </a:t>
            </a:r>
            <a:r>
              <a:rPr lang="en-US" dirty="0" err="1"/>
              <a:t>sẽ</a:t>
            </a:r>
            <a:r>
              <a:rPr lang="en-US" dirty="0"/>
              <a:t> </a:t>
            </a:r>
            <a:r>
              <a:rPr lang="en-US" dirty="0" err="1"/>
              <a:t>kết</a:t>
            </a:r>
            <a:r>
              <a:rPr lang="en-US" dirty="0"/>
              <a:t> </a:t>
            </a:r>
            <a:r>
              <a:rPr lang="en-US" dirty="0" err="1"/>
              <a:t>hợp</a:t>
            </a:r>
            <a:r>
              <a:rPr lang="en-US" dirty="0"/>
              <a:t> </a:t>
            </a:r>
            <a:r>
              <a:rPr lang="en-US" dirty="0" err="1"/>
              <a:t>tác</a:t>
            </a:r>
            <a:r>
              <a:rPr lang="en-US" dirty="0"/>
              <a:t> </a:t>
            </a:r>
            <a:r>
              <a:rPr lang="en-US" dirty="0" err="1"/>
              <a:t>dụng</a:t>
            </a:r>
            <a:r>
              <a:rPr lang="en-US" dirty="0"/>
              <a:t> </a:t>
            </a:r>
            <a:r>
              <a:rPr lang="en-US" dirty="0" err="1"/>
              <a:t>của</a:t>
            </a:r>
            <a:r>
              <a:rPr lang="en-US" dirty="0"/>
              <a:t> </a:t>
            </a:r>
            <a:r>
              <a:rPr lang="en-US" dirty="0" err="1"/>
              <a:t>cả</a:t>
            </a:r>
            <a:r>
              <a:rPr lang="en-US" dirty="0"/>
              <a:t> </a:t>
            </a:r>
            <a:r>
              <a:rPr lang="en-US" dirty="0" err="1"/>
              <a:t>hai</a:t>
            </a:r>
            <a:r>
              <a:rPr lang="en-US" dirty="0"/>
              <a:t> plots </a:t>
            </a:r>
            <a:r>
              <a:rPr lang="en-US" dirty="0" err="1"/>
              <a:t>ở</a:t>
            </a:r>
            <a:r>
              <a:rPr lang="en-US" dirty="0"/>
              <a:t> </a:t>
            </a:r>
            <a:r>
              <a:rPr lang="en-US" dirty="0" err="1"/>
              <a:t>phần</a:t>
            </a:r>
            <a:r>
              <a:rPr lang="en-US" dirty="0"/>
              <a:t> </a:t>
            </a:r>
            <a:r>
              <a:rPr lang="en-US" dirty="0" err="1"/>
              <a:t>trước</a:t>
            </a:r>
            <a:endParaRPr lang="en-US" dirty="0"/>
          </a:p>
          <a:p>
            <a:r>
              <a:rPr lang="en-US" dirty="0" err="1"/>
              <a:t>Các</a:t>
            </a:r>
            <a:r>
              <a:rPr lang="en-US" dirty="0"/>
              <a:t> </a:t>
            </a:r>
            <a:r>
              <a:rPr lang="en-US" dirty="0" err="1"/>
              <a:t>vùng</a:t>
            </a:r>
            <a:r>
              <a:rPr lang="en-US" dirty="0"/>
              <a:t> </a:t>
            </a:r>
            <a:r>
              <a:rPr lang="en-US" dirty="0" err="1"/>
              <a:t>dày</a:t>
            </a:r>
            <a:r>
              <a:rPr lang="en-US" dirty="0"/>
              <a:t> </a:t>
            </a:r>
            <a:r>
              <a:rPr lang="en-US" dirty="0" err="1"/>
              <a:t>đặc</a:t>
            </a:r>
            <a:r>
              <a:rPr lang="en-US" dirty="0"/>
              <a:t> </a:t>
            </a:r>
            <a:r>
              <a:rPr lang="en-US" dirty="0" err="1"/>
              <a:t>dữ</a:t>
            </a:r>
            <a:r>
              <a:rPr lang="en-US" dirty="0"/>
              <a:t> </a:t>
            </a:r>
            <a:r>
              <a:rPr lang="en-US" dirty="0" err="1"/>
              <a:t>liệu</a:t>
            </a:r>
            <a:r>
              <a:rPr lang="en-US" dirty="0"/>
              <a:t> </a:t>
            </a:r>
            <a:r>
              <a:rPr lang="en-US" dirty="0" err="1"/>
              <a:t>sẽ</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khu</a:t>
            </a:r>
            <a:r>
              <a:rPr lang="en-US" dirty="0"/>
              <a:t> </a:t>
            </a:r>
            <a:r>
              <a:rPr lang="en-US" dirty="0" err="1"/>
              <a:t>vực</a:t>
            </a:r>
            <a:r>
              <a:rPr lang="en-US" dirty="0"/>
              <a:t> </a:t>
            </a:r>
            <a:r>
              <a:rPr lang="en-US" dirty="0" err="1"/>
              <a:t>khuỳnh</a:t>
            </a:r>
            <a:r>
              <a:rPr lang="en-US" dirty="0"/>
              <a:t> to </a:t>
            </a:r>
            <a:r>
              <a:rPr lang="en-US" dirty="0" err="1"/>
              <a:t>của</a:t>
            </a:r>
            <a:r>
              <a:rPr lang="en-US" dirty="0"/>
              <a:t> </a:t>
            </a:r>
            <a:r>
              <a:rPr lang="en-US" dirty="0" err="1"/>
              <a:t>violinplot</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48</a:t>
            </a:fld>
            <a:endParaRPr lang="en-US"/>
          </a:p>
        </p:txBody>
      </p:sp>
    </p:spTree>
    <p:extLst>
      <p:ext uri="{BB962C8B-B14F-4D97-AF65-F5344CB8AC3E}">
        <p14:creationId xmlns:p14="http://schemas.microsoft.com/office/powerpoint/2010/main" val="8356600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Một</a:t>
            </a:r>
            <a:r>
              <a:rPr lang="en-US" dirty="0"/>
              <a:t> </a:t>
            </a:r>
            <a:r>
              <a:rPr lang="en-US" dirty="0" err="1"/>
              <a:t>hàm</a:t>
            </a:r>
            <a:r>
              <a:rPr lang="en-US" dirty="0"/>
              <a:t> plot </a:t>
            </a:r>
            <a:r>
              <a:rPr lang="en-US" dirty="0" err="1"/>
              <a:t>khác</a:t>
            </a:r>
            <a:r>
              <a:rPr lang="en-US" dirty="0"/>
              <a:t> </a:t>
            </a:r>
            <a:r>
              <a:rPr lang="en-US" dirty="0" err="1"/>
              <a:t>của</a:t>
            </a:r>
            <a:r>
              <a:rPr lang="en-US" dirty="0"/>
              <a:t> </a:t>
            </a:r>
            <a:r>
              <a:rPr lang="en-US" dirty="0" err="1"/>
              <a:t>seaborn</a:t>
            </a:r>
            <a:r>
              <a:rPr lang="en-US" dirty="0"/>
              <a:t> </a:t>
            </a:r>
            <a:r>
              <a:rPr lang="en-US" dirty="0" err="1"/>
              <a:t>khá</a:t>
            </a:r>
            <a:r>
              <a:rPr lang="en-US" dirty="0"/>
              <a:t> </a:t>
            </a:r>
            <a:r>
              <a:rPr lang="en-US" dirty="0" err="1"/>
              <a:t>hữu</a:t>
            </a:r>
            <a:r>
              <a:rPr lang="en-US" dirty="0"/>
              <a:t> </a:t>
            </a:r>
            <a:r>
              <a:rPr lang="en-US" dirty="0" err="1"/>
              <a:t>ích</a:t>
            </a:r>
            <a:r>
              <a:rPr lang="en-US" dirty="0"/>
              <a:t> </a:t>
            </a:r>
            <a:r>
              <a:rPr lang="en-US" dirty="0" err="1"/>
              <a:t>và</a:t>
            </a:r>
            <a:r>
              <a:rPr lang="en-US" dirty="0"/>
              <a:t> hay </a:t>
            </a:r>
            <a:r>
              <a:rPr lang="en-US" dirty="0" err="1"/>
              <a:t>được</a:t>
            </a:r>
            <a:r>
              <a:rPr lang="en-US" dirty="0"/>
              <a:t> </a:t>
            </a:r>
            <a:r>
              <a:rPr lang="en-US" dirty="0" err="1"/>
              <a:t>sử</a:t>
            </a:r>
            <a:r>
              <a:rPr lang="en-US" dirty="0"/>
              <a:t> </a:t>
            </a:r>
            <a:r>
              <a:rPr lang="en-US" dirty="0" err="1"/>
              <a:t>dụng</a:t>
            </a:r>
            <a:r>
              <a:rPr lang="en-US" dirty="0"/>
              <a:t> </a:t>
            </a:r>
            <a:r>
              <a:rPr lang="en-US" dirty="0" err="1"/>
              <a:t>là</a:t>
            </a:r>
            <a:r>
              <a:rPr lang="en-US" dirty="0"/>
              <a:t> </a:t>
            </a:r>
            <a:r>
              <a:rPr lang="en-US" dirty="0" err="1"/>
              <a:t>hàm</a:t>
            </a:r>
            <a:r>
              <a:rPr lang="en-US" dirty="0"/>
              <a:t> </a:t>
            </a:r>
            <a:r>
              <a:rPr lang="en-US" dirty="0" err="1"/>
              <a:t>pairplot</a:t>
            </a:r>
            <a:r>
              <a:rPr lang="en-US" dirty="0"/>
              <a:t>, </a:t>
            </a:r>
            <a:r>
              <a:rPr lang="en-US" dirty="0" err="1"/>
              <a:t>cho</a:t>
            </a:r>
            <a:r>
              <a:rPr lang="en-US" dirty="0"/>
              <a:t> </a:t>
            </a:r>
            <a:r>
              <a:rPr lang="en-US" dirty="0" err="1"/>
              <a:t>biết</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tương</a:t>
            </a:r>
            <a:r>
              <a:rPr lang="en-US" dirty="0"/>
              <a:t> </a:t>
            </a:r>
            <a:r>
              <a:rPr lang="en-US" dirty="0" err="1"/>
              <a:t>quan</a:t>
            </a:r>
            <a:r>
              <a:rPr lang="en-US" dirty="0"/>
              <a:t> </a:t>
            </a:r>
            <a:r>
              <a:rPr lang="en-US" dirty="0" err="1"/>
              <a:t>giữa</a:t>
            </a:r>
            <a:r>
              <a:rPr lang="en-US" dirty="0"/>
              <a:t> </a:t>
            </a:r>
            <a:r>
              <a:rPr lang="en-US" dirty="0" err="1"/>
              <a:t>từng</a:t>
            </a:r>
            <a:r>
              <a:rPr lang="en-US" dirty="0"/>
              <a:t> </a:t>
            </a:r>
            <a:r>
              <a:rPr lang="en-US" dirty="0" err="1"/>
              <a:t>cặp</a:t>
            </a:r>
            <a:r>
              <a:rPr lang="en-US" dirty="0"/>
              <a:t> </a:t>
            </a:r>
            <a:r>
              <a:rPr lang="en-US" dirty="0" err="1"/>
              <a:t>thuộc</a:t>
            </a:r>
            <a:r>
              <a:rPr lang="en-US" dirty="0"/>
              <a:t> </a:t>
            </a:r>
            <a:r>
              <a:rPr lang="en-US" dirty="0" err="1"/>
              <a:t>tính</a:t>
            </a:r>
            <a:r>
              <a:rPr lang="en-US" dirty="0"/>
              <a:t> (column) </a:t>
            </a:r>
            <a:r>
              <a:rPr lang="en-US" dirty="0" err="1"/>
              <a:t>của</a:t>
            </a:r>
            <a:r>
              <a:rPr lang="en-US" dirty="0"/>
              <a:t> dataset</a:t>
            </a:r>
          </a:p>
          <a:p>
            <a:endParaRPr lang="en-US" dirty="0"/>
          </a:p>
          <a:p>
            <a:r>
              <a:rPr lang="en-US" dirty="0" err="1"/>
              <a:t>Từ</a:t>
            </a:r>
            <a:r>
              <a:rPr lang="en-US" dirty="0"/>
              <a:t> </a:t>
            </a:r>
            <a:r>
              <a:rPr lang="en-US" dirty="0" err="1"/>
              <a:t>các</a:t>
            </a:r>
            <a:r>
              <a:rPr lang="en-US" dirty="0"/>
              <a:t> subplot</a:t>
            </a:r>
            <a:r>
              <a:rPr lang="en-US" baseline="0" dirty="0"/>
              <a:t> nay, </a:t>
            </a:r>
            <a:r>
              <a:rPr lang="en-US" baseline="0" dirty="0" err="1"/>
              <a:t>chung</a:t>
            </a:r>
            <a:r>
              <a:rPr lang="en-US" baseline="0" dirty="0"/>
              <a:t> ta co the </a:t>
            </a:r>
            <a:r>
              <a:rPr lang="en-US" baseline="0" dirty="0" err="1"/>
              <a:t>thay</a:t>
            </a:r>
            <a:r>
              <a:rPr lang="en-US" baseline="0" dirty="0"/>
              <a:t> rang Iris </a:t>
            </a:r>
            <a:r>
              <a:rPr lang="en-US" baseline="0" dirty="0" err="1"/>
              <a:t>setosa</a:t>
            </a:r>
            <a:r>
              <a:rPr lang="en-US" baseline="0" dirty="0"/>
              <a:t> </a:t>
            </a:r>
            <a:r>
              <a:rPr lang="en-US" baseline="0" dirty="0" err="1"/>
              <a:t>tách</a:t>
            </a:r>
            <a:r>
              <a:rPr lang="en-US" baseline="0" dirty="0"/>
              <a:t> </a:t>
            </a:r>
            <a:r>
              <a:rPr lang="en-US" baseline="0" dirty="0" err="1"/>
              <a:t>biệt</a:t>
            </a:r>
            <a:r>
              <a:rPr lang="en-US" baseline="0" dirty="0"/>
              <a:t> </a:t>
            </a:r>
            <a:r>
              <a:rPr lang="en-US" baseline="0" dirty="0" err="1"/>
              <a:t>hoàn</a:t>
            </a:r>
            <a:r>
              <a:rPr lang="en-US" baseline="0" dirty="0"/>
              <a:t> </a:t>
            </a:r>
            <a:r>
              <a:rPr lang="en-US" baseline="0" dirty="0" err="1"/>
              <a:t>toàn</a:t>
            </a:r>
            <a:r>
              <a:rPr lang="en-US" baseline="0" dirty="0"/>
              <a:t> </a:t>
            </a:r>
            <a:r>
              <a:rPr lang="en-US" baseline="0" dirty="0" err="1"/>
              <a:t>khỏi</a:t>
            </a:r>
            <a:r>
              <a:rPr lang="en-US" baseline="0" dirty="0"/>
              <a:t> 2 sample </a:t>
            </a:r>
            <a:r>
              <a:rPr lang="en-US" baseline="0" dirty="0" err="1"/>
              <a:t>còn</a:t>
            </a:r>
            <a:r>
              <a:rPr lang="en-US" baseline="0" dirty="0"/>
              <a:t> </a:t>
            </a:r>
            <a:r>
              <a:rPr lang="en-US" baseline="0" dirty="0" err="1"/>
              <a:t>lại</a:t>
            </a:r>
            <a:r>
              <a:rPr lang="en-US" baseline="0" dirty="0"/>
              <a:t>, </a:t>
            </a:r>
            <a:r>
              <a:rPr lang="en-US" baseline="0" dirty="0" err="1"/>
              <a:t>theo</a:t>
            </a:r>
            <a:r>
              <a:rPr lang="en-US" baseline="0" dirty="0"/>
              <a:t> </a:t>
            </a:r>
            <a:r>
              <a:rPr lang="en-US" baseline="0" dirty="0" err="1"/>
              <a:t>từng</a:t>
            </a:r>
            <a:r>
              <a:rPr lang="en-US" baseline="0" dirty="0"/>
              <a:t> </a:t>
            </a:r>
            <a:r>
              <a:rPr lang="en-US" baseline="0" dirty="0" err="1"/>
              <a:t>cặp</a:t>
            </a:r>
            <a:r>
              <a:rPr lang="en-US" baseline="0" dirty="0"/>
              <a:t> </a:t>
            </a:r>
            <a:r>
              <a:rPr lang="en-US" baseline="0" dirty="0" err="1"/>
              <a:t>thuộc</a:t>
            </a:r>
            <a:r>
              <a:rPr lang="en-US" baseline="0" dirty="0"/>
              <a:t> </a:t>
            </a:r>
            <a:r>
              <a:rPr lang="en-US" baseline="0" dirty="0" err="1"/>
              <a:t>tính</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49</a:t>
            </a:fld>
            <a:endParaRPr lang="en-US"/>
          </a:p>
        </p:txBody>
      </p:sp>
    </p:spTree>
    <p:extLst>
      <p:ext uri="{BB962C8B-B14F-4D97-AF65-F5344CB8AC3E}">
        <p14:creationId xmlns:p14="http://schemas.microsoft.com/office/powerpoint/2010/main" val="2128401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hierarchical structure of the</a:t>
            </a:r>
            <a:r>
              <a:rPr lang="en-US" baseline="0" dirty="0"/>
              <a:t> class </a:t>
            </a:r>
            <a:r>
              <a:rPr lang="en-US" baseline="0" dirty="0" err="1"/>
              <a:t>RTShape</a:t>
            </a:r>
            <a:r>
              <a:rPr lang="en-US" baseline="0" dirty="0"/>
              <a:t> and all its subclasses</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56</a:t>
            </a:fld>
            <a:endParaRPr lang="en-US"/>
          </a:p>
        </p:txBody>
      </p:sp>
    </p:spTree>
    <p:extLst>
      <p:ext uri="{BB962C8B-B14F-4D97-AF65-F5344CB8AC3E}">
        <p14:creationId xmlns:p14="http://schemas.microsoft.com/office/powerpoint/2010/main" val="10883522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Treemaps</a:t>
            </a:r>
            <a:r>
              <a:rPr lang="en-US" baseline="0" dirty="0"/>
              <a:t> </a:t>
            </a:r>
            <a:r>
              <a:rPr lang="en-US" baseline="0" dirty="0" err="1"/>
              <a:t>được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để</a:t>
            </a:r>
            <a:r>
              <a:rPr lang="en-US" baseline="0" dirty="0"/>
              <a:t> </a:t>
            </a:r>
            <a:r>
              <a:rPr lang="en-US" baseline="0" dirty="0" err="1"/>
              <a:t>hiển</a:t>
            </a:r>
            <a:r>
              <a:rPr lang="en-US" baseline="0" dirty="0"/>
              <a:t> </a:t>
            </a:r>
            <a:r>
              <a:rPr lang="en-US" baseline="0" dirty="0" err="1"/>
              <a:t>thị</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phân</a:t>
            </a:r>
            <a:r>
              <a:rPr lang="en-US" baseline="0" dirty="0"/>
              <a:t> </a:t>
            </a:r>
            <a:r>
              <a:rPr lang="en-US" baseline="0" dirty="0" err="1"/>
              <a:t>cấp</a:t>
            </a:r>
            <a:endParaRPr lang="en-US" baseline="0" dirty="0"/>
          </a:p>
          <a:p>
            <a:r>
              <a:rPr lang="en-US" baseline="0" dirty="0" err="1"/>
              <a:t>Chúng</a:t>
            </a:r>
            <a:r>
              <a:rPr lang="en-US" baseline="0" dirty="0"/>
              <a:t> ta </a:t>
            </a:r>
            <a:r>
              <a:rPr lang="en-US" baseline="0" dirty="0" err="1"/>
              <a:t>thường</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treemaps</a:t>
            </a:r>
            <a:r>
              <a:rPr lang="en-US" baseline="0" dirty="0"/>
              <a:t> </a:t>
            </a:r>
            <a:r>
              <a:rPr lang="en-US" baseline="0" dirty="0" err="1"/>
              <a:t>khi</a:t>
            </a:r>
            <a:r>
              <a:rPr lang="en-US" baseline="0" dirty="0"/>
              <a:t> </a:t>
            </a:r>
            <a:r>
              <a:rPr lang="en-US" baseline="0" dirty="0" err="1"/>
              <a:t>không</a:t>
            </a:r>
            <a:r>
              <a:rPr lang="en-US" baseline="0" dirty="0"/>
              <a:t> </a:t>
            </a:r>
            <a:r>
              <a:rPr lang="en-US" baseline="0" dirty="0" err="1"/>
              <a:t>gian</a:t>
            </a:r>
            <a:r>
              <a:rPr lang="en-US" baseline="0" dirty="0"/>
              <a:t> </a:t>
            </a:r>
            <a:r>
              <a:rPr lang="en-US" baseline="0" dirty="0" err="1"/>
              <a:t>bị</a:t>
            </a:r>
            <a:r>
              <a:rPr lang="en-US" baseline="0" dirty="0"/>
              <a:t> </a:t>
            </a:r>
            <a:r>
              <a:rPr lang="en-US" baseline="0" dirty="0" err="1"/>
              <a:t>hạn</a:t>
            </a:r>
            <a:r>
              <a:rPr lang="en-US" baseline="0" dirty="0"/>
              <a:t> </a:t>
            </a:r>
            <a:r>
              <a:rPr lang="en-US" baseline="0" dirty="0" err="1"/>
              <a:t>chế</a:t>
            </a:r>
            <a:r>
              <a:rPr lang="en-US" baseline="0" dirty="0"/>
              <a:t> </a:t>
            </a:r>
            <a:r>
              <a:rPr lang="en-US" baseline="0" dirty="0" err="1"/>
              <a:t>và</a:t>
            </a:r>
            <a:r>
              <a:rPr lang="en-US" baseline="0" dirty="0"/>
              <a:t> </a:t>
            </a:r>
            <a:r>
              <a:rPr lang="en-US" baseline="0" dirty="0" err="1"/>
              <a:t>chúng</a:t>
            </a:r>
            <a:r>
              <a:rPr lang="en-US" baseline="0" dirty="0"/>
              <a:t> ta </a:t>
            </a:r>
            <a:r>
              <a:rPr lang="en-US" baseline="0" dirty="0" err="1"/>
              <a:t>có</a:t>
            </a:r>
            <a:r>
              <a:rPr lang="en-US" baseline="0" dirty="0"/>
              <a:t> </a:t>
            </a:r>
            <a:r>
              <a:rPr lang="en-US" baseline="0" dirty="0" err="1"/>
              <a:t>một</a:t>
            </a:r>
            <a:r>
              <a:rPr lang="en-US" baseline="0" dirty="0"/>
              <a:t> </a:t>
            </a:r>
            <a:r>
              <a:rPr lang="en-US" baseline="0" dirty="0" err="1"/>
              <a:t>số</a:t>
            </a:r>
            <a:r>
              <a:rPr lang="en-US" baseline="0" dirty="0"/>
              <a:t> </a:t>
            </a:r>
            <a:r>
              <a:rPr lang="en-US" baseline="0" dirty="0" err="1"/>
              <a:t>lượng</a:t>
            </a:r>
            <a:r>
              <a:rPr lang="en-US" baseline="0" dirty="0"/>
              <a:t> </a:t>
            </a:r>
            <a:r>
              <a:rPr lang="en-US" baseline="0" dirty="0" err="1"/>
              <a:t>lớn</a:t>
            </a:r>
            <a:r>
              <a:rPr lang="en-US" baseline="0" dirty="0"/>
              <a:t> </a:t>
            </a:r>
            <a:r>
              <a:rPr lang="en-US" baseline="0" dirty="0" err="1"/>
              <a:t>các</a:t>
            </a:r>
            <a:r>
              <a:rPr lang="en-US" baseline="0" dirty="0"/>
              <a:t> </a:t>
            </a:r>
            <a:r>
              <a:rPr lang="en-US" baseline="0" dirty="0" err="1"/>
              <a:t>dữ</a:t>
            </a:r>
            <a:r>
              <a:rPr lang="en-US" baseline="0" dirty="0"/>
              <a:t> </a:t>
            </a:r>
            <a:r>
              <a:rPr lang="en-US" baseline="0" dirty="0" err="1"/>
              <a:t>liệu</a:t>
            </a:r>
            <a:r>
              <a:rPr lang="en-US" baseline="0" dirty="0"/>
              <a:t> </a:t>
            </a:r>
            <a:r>
              <a:rPr lang="en-US" baseline="0" dirty="0" err="1"/>
              <a:t>phân</a:t>
            </a:r>
            <a:r>
              <a:rPr lang="en-US" baseline="0" dirty="0"/>
              <a:t> </a:t>
            </a:r>
            <a:r>
              <a:rPr lang="en-US" baseline="0" dirty="0" err="1"/>
              <a:t>cấp</a:t>
            </a:r>
            <a:r>
              <a:rPr lang="en-US" baseline="0" dirty="0"/>
              <a:t> </a:t>
            </a:r>
            <a:r>
              <a:rPr lang="en-US" baseline="0" dirty="0" err="1"/>
              <a:t>và</a:t>
            </a:r>
            <a:r>
              <a:rPr lang="en-US" baseline="0" dirty="0"/>
              <a:t> </a:t>
            </a:r>
            <a:r>
              <a:rPr lang="en-US" baseline="0" dirty="0" err="1"/>
              <a:t>cần</a:t>
            </a:r>
            <a:r>
              <a:rPr lang="en-US" baseline="0" dirty="0"/>
              <a:t> </a:t>
            </a:r>
            <a:r>
              <a:rPr lang="en-US" baseline="0" dirty="0" err="1"/>
              <a:t>có</a:t>
            </a:r>
            <a:r>
              <a:rPr lang="en-US" baseline="0" dirty="0"/>
              <a:t> </a:t>
            </a:r>
            <a:r>
              <a:rPr lang="en-US" baseline="0" dirty="0" err="1"/>
              <a:t>cái</a:t>
            </a:r>
            <a:r>
              <a:rPr lang="en-US" baseline="0" dirty="0"/>
              <a:t> </a:t>
            </a:r>
            <a:r>
              <a:rPr lang="en-US" baseline="0" dirty="0" err="1"/>
              <a:t>nhìn</a:t>
            </a:r>
            <a:r>
              <a:rPr lang="en-US" baseline="0" dirty="0"/>
              <a:t> </a:t>
            </a:r>
            <a:r>
              <a:rPr lang="en-US" baseline="0" dirty="0" err="1"/>
              <a:t>tổng</a:t>
            </a:r>
            <a:r>
              <a:rPr lang="en-US" baseline="0" dirty="0"/>
              <a:t> </a:t>
            </a:r>
            <a:r>
              <a:rPr lang="en-US" baseline="0" dirty="0" err="1"/>
              <a:t>quát</a:t>
            </a:r>
            <a:r>
              <a:rPr lang="en-US" baseline="0" dirty="0"/>
              <a:t> </a:t>
            </a:r>
            <a:r>
              <a:rPr lang="en-US" baseline="0" dirty="0" err="1"/>
              <a:t>về</a:t>
            </a:r>
            <a:r>
              <a:rPr lang="en-US" baseline="0" dirty="0"/>
              <a:t> </a:t>
            </a:r>
            <a:r>
              <a:rPr lang="en-US" baseline="0" dirty="0" err="1"/>
              <a:t>dữ</a:t>
            </a:r>
            <a:r>
              <a:rPr lang="en-US" baseline="0" dirty="0"/>
              <a:t> </a:t>
            </a:r>
            <a:r>
              <a:rPr lang="en-US" baseline="0" dirty="0" err="1"/>
              <a:t>liệu</a:t>
            </a:r>
            <a:endParaRPr lang="en-US" baseline="0" dirty="0"/>
          </a:p>
          <a:p>
            <a:r>
              <a:rPr lang="en-US" baseline="0" dirty="0" err="1"/>
              <a:t>Treemaps</a:t>
            </a:r>
            <a:r>
              <a:rPr lang="en-US" baseline="0" dirty="0"/>
              <a:t> </a:t>
            </a:r>
            <a:r>
              <a:rPr lang="en-US" baseline="0" dirty="0" err="1"/>
              <a:t>nên</a:t>
            </a:r>
            <a:r>
              <a:rPr lang="en-US" baseline="0" dirty="0"/>
              <a:t> </a:t>
            </a:r>
            <a:r>
              <a:rPr lang="en-US" baseline="0" dirty="0" err="1"/>
              <a:t>được</a:t>
            </a:r>
            <a:r>
              <a:rPr lang="en-US" baseline="0" dirty="0"/>
              <a:t> </a:t>
            </a:r>
            <a:r>
              <a:rPr lang="en-US" baseline="0" dirty="0" err="1"/>
              <a:t>sử</a:t>
            </a:r>
            <a:r>
              <a:rPr lang="en-US" baseline="0" dirty="0"/>
              <a:t> </a:t>
            </a:r>
            <a:r>
              <a:rPr lang="en-US" baseline="0" dirty="0" err="1"/>
              <a:t>dụng</a:t>
            </a:r>
            <a:r>
              <a:rPr lang="en-US" baseline="0" dirty="0"/>
              <a:t> </a:t>
            </a:r>
            <a:r>
              <a:rPr lang="en-US" baseline="0" dirty="0" err="1"/>
              <a:t>chủ</a:t>
            </a:r>
            <a:r>
              <a:rPr lang="en-US" baseline="0" dirty="0"/>
              <a:t> </a:t>
            </a:r>
            <a:r>
              <a:rPr lang="en-US" baseline="0" dirty="0" err="1"/>
              <a:t>yếu</a:t>
            </a:r>
            <a:r>
              <a:rPr lang="en-US" baseline="0" dirty="0"/>
              <a:t> </a:t>
            </a:r>
            <a:r>
              <a:rPr lang="en-US" baseline="0" dirty="0" err="1"/>
              <a:t>với</a:t>
            </a:r>
            <a:r>
              <a:rPr lang="en-US" baseline="0" dirty="0"/>
              <a:t> </a:t>
            </a:r>
            <a:r>
              <a:rPr lang="en-US" baseline="0" dirty="0" err="1"/>
              <a:t>các</a:t>
            </a:r>
            <a:r>
              <a:rPr lang="en-US" baseline="0" dirty="0"/>
              <a:t> </a:t>
            </a:r>
            <a:r>
              <a:rPr lang="en-US" baseline="0" dirty="0" err="1"/>
              <a:t>giá</a:t>
            </a:r>
            <a:r>
              <a:rPr lang="en-US" baseline="0" dirty="0"/>
              <a:t> </a:t>
            </a:r>
            <a:r>
              <a:rPr lang="en-US" baseline="0" dirty="0" err="1"/>
              <a:t>trị</a:t>
            </a:r>
            <a:r>
              <a:rPr lang="en-US" baseline="0" dirty="0"/>
              <a:t> </a:t>
            </a:r>
            <a:r>
              <a:rPr lang="en-US" baseline="0" dirty="0" err="1"/>
              <a:t>có</a:t>
            </a:r>
            <a:r>
              <a:rPr lang="en-US" baseline="0" dirty="0"/>
              <a:t> </a:t>
            </a:r>
            <a:r>
              <a:rPr lang="en-US" baseline="0" dirty="0" err="1"/>
              <a:t>thể</a:t>
            </a:r>
            <a:r>
              <a:rPr lang="en-US" baseline="0" dirty="0"/>
              <a:t> </a:t>
            </a:r>
            <a:r>
              <a:rPr lang="en-US" baseline="0" dirty="0" err="1"/>
              <a:t>tổng</a:t>
            </a:r>
            <a:r>
              <a:rPr lang="en-US" baseline="0" dirty="0"/>
              <a:t> </a:t>
            </a:r>
            <a:r>
              <a:rPr lang="en-US" baseline="0" dirty="0" err="1"/>
              <a:t>hợp</a:t>
            </a:r>
            <a:r>
              <a:rPr lang="en-US" baseline="0" dirty="0"/>
              <a:t> </a:t>
            </a:r>
            <a:r>
              <a:rPr lang="en-US" baseline="0" dirty="0" err="1"/>
              <a:t>được</a:t>
            </a:r>
            <a:endParaRPr lang="en-US" baseline="0" dirty="0"/>
          </a:p>
          <a:p>
            <a:r>
              <a:rPr lang="en-US" sz="1200" b="0" i="0" kern="1200" dirty="0" err="1">
                <a:solidFill>
                  <a:schemeClr val="tx1"/>
                </a:solidFill>
                <a:effectLst/>
                <a:latin typeface="+mn-lt"/>
                <a:ea typeface="+mn-ea"/>
                <a:cs typeface="+mn-cs"/>
              </a:rPr>
              <a:t>Ưu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điểm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của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treemaps</a:t>
            </a:r>
            <a:r>
              <a:rPr lang="en-US" sz="1200" b="0" i="0" kern="1200" dirty="0">
                <a:solidFill>
                  <a:schemeClr val="tx1"/>
                </a:solidFill>
                <a:effectLst/>
                <a:latin typeface="+mn-lt"/>
                <a:ea typeface="+mn-ea"/>
                <a:cs typeface="+mn-cs"/>
              </a:rPr>
              <a:t>:</a:t>
            </a:r>
          </a:p>
          <a:p>
            <a:pPr marL="171450" indent="-171450">
              <a:buFontTx/>
              <a:buChar char="-"/>
            </a:pPr>
            <a:r>
              <a:rPr lang="en-US" sz="1200" b="0" i="0" kern="1200" dirty="0" err="1">
                <a:solidFill>
                  <a:schemeClr val="tx1"/>
                </a:solidFill>
                <a:effectLst/>
                <a:latin typeface="+mn-lt"/>
                <a:ea typeface="+mn-ea"/>
                <a:cs typeface="+mn-cs"/>
              </a:rPr>
              <a:t>Treemaps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tiết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kiệm</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không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biểu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diễn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thể</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hiển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thị</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cùng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lúc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nhiều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mục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dữ</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liệu</a:t>
            </a:r>
            <a:endParaRPr lang="en-US" sz="1200" b="0" i="0" kern="1200" dirty="0">
              <a:solidFill>
                <a:schemeClr val="tx1"/>
              </a:solidFill>
              <a:effectLst/>
              <a:latin typeface="+mn-lt"/>
              <a:ea typeface="+mn-ea"/>
              <a:cs typeface="+mn-cs"/>
            </a:endParaRPr>
          </a:p>
          <a:p>
            <a:pPr marL="171450" indent="-171450">
              <a:buFontTx/>
              <a:buChar char="-"/>
            </a:pPr>
            <a:r>
              <a:rPr lang="en-US" sz="1200" b="0" i="0" kern="1200" dirty="0" err="1">
                <a:solidFill>
                  <a:schemeClr val="tx1"/>
                </a:solidFill>
                <a:effectLst/>
                <a:latin typeface="+mn-lt"/>
                <a:ea typeface="+mn-ea"/>
                <a:cs typeface="+mn-cs"/>
              </a:rPr>
              <a:t>Khi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có</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mối</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tương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quan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giữa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màu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sắc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kích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thước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trong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cấu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trúc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cây</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thì</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treemap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giúp</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chúng</a:t>
            </a:r>
            <a:r>
              <a:rPr lang="en-US" sz="1200" b="0" i="0" kern="1200" dirty="0">
                <a:solidFill>
                  <a:schemeClr val="tx1"/>
                </a:solidFill>
                <a:effectLst/>
                <a:latin typeface="+mn-lt"/>
                <a:ea typeface="+mn-ea"/>
                <a:cs typeface="+mn-cs"/>
              </a:rPr>
              <a:t> ta </a:t>
            </a:r>
            <a:r>
              <a:rPr lang="en-US" sz="1200" b="0" i="0" kern="1200" dirty="0" err="1">
                <a:solidFill>
                  <a:schemeClr val="tx1"/>
                </a:solidFill>
                <a:effectLst/>
                <a:latin typeface="+mn-lt"/>
                <a:ea typeface="+mn-ea"/>
                <a:cs typeface="+mn-cs"/>
              </a:rPr>
              <a:t>dễ</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dàng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phát</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hiện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được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mẫu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khác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nhau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căn</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cứ</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màu</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sắc</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và</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kích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thước</a:t>
            </a:r>
            <a:r>
              <a:rPr lang="en-US" sz="1200" b="0" i="0" kern="1200" dirty="0">
                <a:solidFill>
                  <a:schemeClr val="tx1"/>
                </a:solidFill>
                <a:effectLst/>
                <a:latin typeface="+mn-lt"/>
                <a:ea typeface="+mn-ea"/>
                <a:cs typeface="+mn-cs"/>
              </a:rPr>
              <a:t> areas.</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58</a:t>
            </a:fld>
            <a:endParaRPr lang="en-US"/>
          </a:p>
        </p:txBody>
      </p:sp>
    </p:spTree>
    <p:extLst>
      <p:ext uri="{BB962C8B-B14F-4D97-AF65-F5344CB8AC3E}">
        <p14:creationId xmlns:p14="http://schemas.microsoft.com/office/powerpoint/2010/main" val="8655878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Đặt</a:t>
            </a:r>
            <a:r>
              <a:rPr lang="en-US" dirty="0"/>
              <a:t> </a:t>
            </a:r>
            <a:r>
              <a:rPr lang="en-US" dirty="0" err="1"/>
              <a:t>giá</a:t>
            </a:r>
            <a:r>
              <a:rPr lang="en-US" dirty="0"/>
              <a:t> </a:t>
            </a:r>
            <a:r>
              <a:rPr lang="en-US" dirty="0" err="1"/>
              <a:t>trị</a:t>
            </a:r>
            <a:r>
              <a:rPr lang="en-US" dirty="0"/>
              <a:t> </a:t>
            </a:r>
            <a:r>
              <a:rPr lang="en-US" dirty="0" err="1"/>
              <a:t>các</a:t>
            </a:r>
            <a:r>
              <a:rPr lang="en-US" dirty="0"/>
              <a:t> parent node </a:t>
            </a:r>
            <a:r>
              <a:rPr lang="en-US" dirty="0" err="1"/>
              <a:t>thành</a:t>
            </a:r>
            <a:r>
              <a:rPr lang="en-US" dirty="0"/>
              <a:t> </a:t>
            </a:r>
            <a:r>
              <a:rPr lang="en-US" dirty="0" err="1"/>
              <a:t>tổng</a:t>
            </a:r>
            <a:r>
              <a:rPr lang="en-US" dirty="0"/>
              <a:t> </a:t>
            </a:r>
            <a:r>
              <a:rPr lang="en-US" dirty="0" err="1"/>
              <a:t>các</a:t>
            </a:r>
            <a:r>
              <a:rPr lang="en-US" dirty="0"/>
              <a:t> </a:t>
            </a:r>
            <a:r>
              <a:rPr lang="en-US" dirty="0" err="1"/>
              <a:t>giá</a:t>
            </a:r>
            <a:r>
              <a:rPr lang="en-US" dirty="0"/>
              <a:t> </a:t>
            </a:r>
            <a:r>
              <a:rPr lang="en-US" dirty="0" err="1"/>
              <a:t>trị</a:t>
            </a:r>
            <a:r>
              <a:rPr lang="en-US" dirty="0"/>
              <a:t> </a:t>
            </a:r>
            <a:r>
              <a:rPr lang="en-US" dirty="0" err="1"/>
              <a:t>của</a:t>
            </a:r>
            <a:r>
              <a:rPr lang="en-US" dirty="0"/>
              <a:t> node con </a:t>
            </a:r>
            <a:r>
              <a:rPr lang="en-US" dirty="0" err="1"/>
              <a:t>từ</a:t>
            </a:r>
            <a:r>
              <a:rPr lang="en-US" dirty="0"/>
              <a:t> </a:t>
            </a:r>
            <a:r>
              <a:rPr lang="en-US" dirty="0" err="1"/>
              <a:t>dưới</a:t>
            </a:r>
            <a:r>
              <a:rPr lang="en-US" dirty="0"/>
              <a:t> </a:t>
            </a:r>
            <a:r>
              <a:rPr lang="en-US" dirty="0" err="1"/>
              <a:t>lên</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60</a:t>
            </a:fld>
            <a:endParaRPr lang="en-US"/>
          </a:p>
        </p:txBody>
      </p:sp>
    </p:spTree>
    <p:extLst>
      <p:ext uri="{BB962C8B-B14F-4D97-AF65-F5344CB8AC3E}">
        <p14:creationId xmlns:p14="http://schemas.microsoft.com/office/powerpoint/2010/main" val="11541062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Việc</a:t>
            </a:r>
            <a:r>
              <a:rPr lang="en-US" dirty="0"/>
              <a:t> </a:t>
            </a:r>
            <a:r>
              <a:rPr lang="en-US" dirty="0" err="1"/>
              <a:t>phân</a:t>
            </a:r>
            <a:r>
              <a:rPr lang="en-US" dirty="0"/>
              <a:t> </a:t>
            </a:r>
            <a:r>
              <a:rPr lang="en-US" dirty="0" err="1"/>
              <a:t>vùng</a:t>
            </a:r>
            <a:r>
              <a:rPr lang="en-US" dirty="0"/>
              <a:t> </a:t>
            </a:r>
            <a:r>
              <a:rPr lang="en-US" dirty="0" err="1"/>
              <a:t>trên</a:t>
            </a:r>
            <a:r>
              <a:rPr lang="en-US" dirty="0"/>
              <a:t> </a:t>
            </a:r>
            <a:r>
              <a:rPr lang="en-US" dirty="0" err="1"/>
              <a:t>treemap</a:t>
            </a:r>
            <a:r>
              <a:rPr lang="en-US" dirty="0"/>
              <a:t> </a:t>
            </a:r>
            <a:r>
              <a:rPr lang="en-US" dirty="0" err="1"/>
              <a:t>dựa</a:t>
            </a:r>
            <a:r>
              <a:rPr lang="en-US" dirty="0"/>
              <a:t> </a:t>
            </a:r>
            <a:r>
              <a:rPr lang="en-US" dirty="0" err="1"/>
              <a:t>trên</a:t>
            </a:r>
            <a:r>
              <a:rPr lang="en-US" dirty="0"/>
              <a:t> </a:t>
            </a:r>
            <a:r>
              <a:rPr lang="en-US" dirty="0" err="1"/>
              <a:t>giá</a:t>
            </a:r>
            <a:r>
              <a:rPr lang="en-US" dirty="0"/>
              <a:t> </a:t>
            </a:r>
            <a:r>
              <a:rPr lang="en-US" dirty="0" err="1"/>
              <a:t>trị</a:t>
            </a:r>
            <a:r>
              <a:rPr lang="en-US" dirty="0"/>
              <a:t> </a:t>
            </a:r>
            <a:r>
              <a:rPr lang="en-US" dirty="0" err="1"/>
              <a:t>của</a:t>
            </a:r>
            <a:r>
              <a:rPr lang="en-US" dirty="0"/>
              <a:t> node </a:t>
            </a:r>
            <a:r>
              <a:rPr lang="en-US" dirty="0" err="1"/>
              <a:t>hiện</a:t>
            </a:r>
            <a:r>
              <a:rPr lang="en-US" dirty="0"/>
              <a:t> </a:t>
            </a:r>
            <a:r>
              <a:rPr lang="en-US" dirty="0" err="1"/>
              <a:t>tại</a:t>
            </a:r>
            <a:r>
              <a:rPr lang="en-US" dirty="0"/>
              <a:t> </a:t>
            </a:r>
            <a:r>
              <a:rPr lang="en-US" dirty="0" err="1"/>
              <a:t>bằng</a:t>
            </a:r>
            <a:r>
              <a:rPr lang="en-US" dirty="0"/>
              <a:t> </a:t>
            </a:r>
            <a:r>
              <a:rPr lang="en-US" dirty="0" err="1"/>
              <a:t>cách</a:t>
            </a:r>
            <a:r>
              <a:rPr lang="en-US" dirty="0"/>
              <a:t> chia </a:t>
            </a:r>
            <a:r>
              <a:rPr lang="en-US" dirty="0" err="1"/>
              <a:t>vùng</a:t>
            </a:r>
            <a:r>
              <a:rPr lang="en-US" dirty="0"/>
              <a:t> </a:t>
            </a:r>
            <a:r>
              <a:rPr lang="en-US" dirty="0" err="1"/>
              <a:t>từ</a:t>
            </a:r>
            <a:r>
              <a:rPr lang="en-US" dirty="0"/>
              <a:t> </a:t>
            </a:r>
            <a:r>
              <a:rPr lang="en-US" dirty="0" err="1"/>
              <a:t>giá</a:t>
            </a:r>
            <a:r>
              <a:rPr lang="en-US" dirty="0"/>
              <a:t> </a:t>
            </a:r>
            <a:r>
              <a:rPr lang="en-US" dirty="0" err="1"/>
              <a:t>trị</a:t>
            </a:r>
            <a:r>
              <a:rPr lang="en-US" dirty="0"/>
              <a:t> </a:t>
            </a:r>
            <a:r>
              <a:rPr lang="en-US" dirty="0" err="1"/>
              <a:t>của</a:t>
            </a:r>
            <a:r>
              <a:rPr lang="en-US" dirty="0"/>
              <a:t> node parent </a:t>
            </a:r>
            <a:r>
              <a:rPr lang="en-US" dirty="0" err="1"/>
              <a:t>từ</a:t>
            </a:r>
            <a:r>
              <a:rPr lang="en-US" dirty="0"/>
              <a:t> </a:t>
            </a:r>
            <a:r>
              <a:rPr lang="en-US" dirty="0" err="1"/>
              <a:t>trên</a:t>
            </a:r>
            <a:r>
              <a:rPr lang="en-US" dirty="0"/>
              <a:t> </a:t>
            </a:r>
            <a:r>
              <a:rPr lang="en-US" dirty="0" err="1"/>
              <a:t>xuống</a:t>
            </a:r>
            <a:r>
              <a:rPr lang="en-US" dirty="0"/>
              <a:t> </a:t>
            </a:r>
            <a:r>
              <a:rPr lang="en-US" dirty="0" err="1"/>
              <a:t>dưới</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61</a:t>
            </a:fld>
            <a:endParaRPr lang="en-US"/>
          </a:p>
        </p:txBody>
      </p:sp>
    </p:spTree>
    <p:extLst>
      <p:ext uri="{BB962C8B-B14F-4D97-AF65-F5344CB8AC3E}">
        <p14:creationId xmlns:p14="http://schemas.microsoft.com/office/powerpoint/2010/main" val="2084972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Việc</a:t>
            </a:r>
            <a:r>
              <a:rPr lang="en-US" dirty="0"/>
              <a:t> </a:t>
            </a:r>
            <a:r>
              <a:rPr lang="en-US" dirty="0" err="1"/>
              <a:t>phân</a:t>
            </a:r>
            <a:r>
              <a:rPr lang="en-US" dirty="0"/>
              <a:t> </a:t>
            </a:r>
            <a:r>
              <a:rPr lang="en-US" dirty="0" err="1"/>
              <a:t>vùng</a:t>
            </a:r>
            <a:r>
              <a:rPr lang="en-US" dirty="0"/>
              <a:t> </a:t>
            </a:r>
            <a:r>
              <a:rPr lang="en-US" dirty="0" err="1"/>
              <a:t>trên</a:t>
            </a:r>
            <a:r>
              <a:rPr lang="en-US" dirty="0"/>
              <a:t> </a:t>
            </a:r>
            <a:r>
              <a:rPr lang="en-US" dirty="0" err="1"/>
              <a:t>treemap</a:t>
            </a:r>
            <a:r>
              <a:rPr lang="en-US" dirty="0"/>
              <a:t> </a:t>
            </a:r>
            <a:r>
              <a:rPr lang="en-US" dirty="0" err="1"/>
              <a:t>dựa</a:t>
            </a:r>
            <a:r>
              <a:rPr lang="en-US" dirty="0"/>
              <a:t> </a:t>
            </a:r>
            <a:r>
              <a:rPr lang="en-US" dirty="0" err="1"/>
              <a:t>trên</a:t>
            </a:r>
            <a:r>
              <a:rPr lang="en-US" dirty="0"/>
              <a:t> </a:t>
            </a:r>
            <a:r>
              <a:rPr lang="en-US" dirty="0" err="1"/>
              <a:t>giá</a:t>
            </a:r>
            <a:r>
              <a:rPr lang="en-US" dirty="0"/>
              <a:t> </a:t>
            </a:r>
            <a:r>
              <a:rPr lang="en-US" dirty="0" err="1"/>
              <a:t>trị</a:t>
            </a:r>
            <a:r>
              <a:rPr lang="en-US" dirty="0"/>
              <a:t> </a:t>
            </a:r>
            <a:r>
              <a:rPr lang="en-US" dirty="0" err="1"/>
              <a:t>của</a:t>
            </a:r>
            <a:r>
              <a:rPr lang="en-US" dirty="0"/>
              <a:t> node </a:t>
            </a:r>
            <a:r>
              <a:rPr lang="en-US" dirty="0" err="1"/>
              <a:t>hiện</a:t>
            </a:r>
            <a:r>
              <a:rPr lang="en-US" dirty="0"/>
              <a:t> </a:t>
            </a:r>
            <a:r>
              <a:rPr lang="en-US" dirty="0" err="1"/>
              <a:t>tại</a:t>
            </a:r>
            <a:r>
              <a:rPr lang="en-US" dirty="0"/>
              <a:t> </a:t>
            </a:r>
            <a:r>
              <a:rPr lang="en-US" dirty="0" err="1"/>
              <a:t>bằng</a:t>
            </a:r>
            <a:r>
              <a:rPr lang="en-US" dirty="0"/>
              <a:t> </a:t>
            </a:r>
            <a:r>
              <a:rPr lang="en-US" dirty="0" err="1"/>
              <a:t>cách</a:t>
            </a:r>
            <a:r>
              <a:rPr lang="en-US" dirty="0"/>
              <a:t> chia </a:t>
            </a:r>
            <a:r>
              <a:rPr lang="en-US" dirty="0" err="1"/>
              <a:t>vùng</a:t>
            </a:r>
            <a:r>
              <a:rPr lang="en-US" dirty="0"/>
              <a:t> </a:t>
            </a:r>
            <a:r>
              <a:rPr lang="en-US" dirty="0" err="1"/>
              <a:t>từ</a:t>
            </a:r>
            <a:r>
              <a:rPr lang="en-US" dirty="0"/>
              <a:t> </a:t>
            </a:r>
            <a:r>
              <a:rPr lang="en-US" dirty="0" err="1"/>
              <a:t>giá</a:t>
            </a:r>
            <a:r>
              <a:rPr lang="en-US" dirty="0"/>
              <a:t> </a:t>
            </a:r>
            <a:r>
              <a:rPr lang="en-US" dirty="0" err="1"/>
              <a:t>trị</a:t>
            </a:r>
            <a:r>
              <a:rPr lang="en-US" dirty="0"/>
              <a:t> </a:t>
            </a:r>
            <a:r>
              <a:rPr lang="en-US" dirty="0" err="1"/>
              <a:t>của</a:t>
            </a:r>
            <a:r>
              <a:rPr lang="en-US" dirty="0"/>
              <a:t> node parent </a:t>
            </a:r>
            <a:r>
              <a:rPr lang="en-US" dirty="0" err="1"/>
              <a:t>từ</a:t>
            </a:r>
            <a:r>
              <a:rPr lang="en-US" dirty="0"/>
              <a:t> </a:t>
            </a:r>
            <a:r>
              <a:rPr lang="en-US" dirty="0" err="1"/>
              <a:t>trên</a:t>
            </a:r>
            <a:r>
              <a:rPr lang="en-US" dirty="0"/>
              <a:t> </a:t>
            </a:r>
            <a:r>
              <a:rPr lang="en-US" dirty="0" err="1"/>
              <a:t>xuống</a:t>
            </a:r>
            <a:r>
              <a:rPr lang="en-US" dirty="0"/>
              <a:t> </a:t>
            </a:r>
            <a:r>
              <a:rPr lang="en-US" dirty="0" err="1"/>
              <a:t>dưới</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62</a:t>
            </a:fld>
            <a:endParaRPr lang="en-US"/>
          </a:p>
        </p:txBody>
      </p:sp>
    </p:spTree>
    <p:extLst>
      <p:ext uri="{BB962C8B-B14F-4D97-AF65-F5344CB8AC3E}">
        <p14:creationId xmlns:p14="http://schemas.microsoft.com/office/powerpoint/2010/main" val="18185103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Việc</a:t>
            </a:r>
            <a:r>
              <a:rPr lang="en-US" dirty="0"/>
              <a:t> </a:t>
            </a:r>
            <a:r>
              <a:rPr lang="en-US" dirty="0" err="1"/>
              <a:t>phân</a:t>
            </a:r>
            <a:r>
              <a:rPr lang="en-US" dirty="0"/>
              <a:t> </a:t>
            </a:r>
            <a:r>
              <a:rPr lang="en-US" dirty="0" err="1"/>
              <a:t>vùng</a:t>
            </a:r>
            <a:r>
              <a:rPr lang="en-US" dirty="0"/>
              <a:t> </a:t>
            </a:r>
            <a:r>
              <a:rPr lang="en-US" dirty="0" err="1"/>
              <a:t>trên</a:t>
            </a:r>
            <a:r>
              <a:rPr lang="en-US" dirty="0"/>
              <a:t> </a:t>
            </a:r>
            <a:r>
              <a:rPr lang="en-US" dirty="0" err="1"/>
              <a:t>treemap</a:t>
            </a:r>
            <a:r>
              <a:rPr lang="en-US" dirty="0"/>
              <a:t> </a:t>
            </a:r>
            <a:r>
              <a:rPr lang="en-US" dirty="0" err="1"/>
              <a:t>dựa</a:t>
            </a:r>
            <a:r>
              <a:rPr lang="en-US" dirty="0"/>
              <a:t> </a:t>
            </a:r>
            <a:r>
              <a:rPr lang="en-US" dirty="0" err="1"/>
              <a:t>trên</a:t>
            </a:r>
            <a:r>
              <a:rPr lang="en-US" dirty="0"/>
              <a:t> </a:t>
            </a:r>
            <a:r>
              <a:rPr lang="en-US" dirty="0" err="1"/>
              <a:t>giá</a:t>
            </a:r>
            <a:r>
              <a:rPr lang="en-US" dirty="0"/>
              <a:t> </a:t>
            </a:r>
            <a:r>
              <a:rPr lang="en-US" dirty="0" err="1"/>
              <a:t>trị</a:t>
            </a:r>
            <a:r>
              <a:rPr lang="en-US" dirty="0"/>
              <a:t> </a:t>
            </a:r>
            <a:r>
              <a:rPr lang="en-US" dirty="0" err="1"/>
              <a:t>của</a:t>
            </a:r>
            <a:r>
              <a:rPr lang="en-US" dirty="0"/>
              <a:t> node </a:t>
            </a:r>
            <a:r>
              <a:rPr lang="en-US" dirty="0" err="1"/>
              <a:t>hiện</a:t>
            </a:r>
            <a:r>
              <a:rPr lang="en-US" dirty="0"/>
              <a:t> </a:t>
            </a:r>
            <a:r>
              <a:rPr lang="en-US" dirty="0" err="1"/>
              <a:t>tại</a:t>
            </a:r>
            <a:r>
              <a:rPr lang="en-US" dirty="0"/>
              <a:t> </a:t>
            </a:r>
            <a:r>
              <a:rPr lang="en-US" dirty="0" err="1"/>
              <a:t>bằng</a:t>
            </a:r>
            <a:r>
              <a:rPr lang="en-US" dirty="0"/>
              <a:t> </a:t>
            </a:r>
            <a:r>
              <a:rPr lang="en-US" dirty="0" err="1"/>
              <a:t>cách</a:t>
            </a:r>
            <a:r>
              <a:rPr lang="en-US" dirty="0"/>
              <a:t> chia </a:t>
            </a:r>
            <a:r>
              <a:rPr lang="en-US" dirty="0" err="1"/>
              <a:t>vùng</a:t>
            </a:r>
            <a:r>
              <a:rPr lang="en-US" dirty="0"/>
              <a:t> </a:t>
            </a:r>
            <a:r>
              <a:rPr lang="en-US" dirty="0" err="1"/>
              <a:t>từ</a:t>
            </a:r>
            <a:r>
              <a:rPr lang="en-US" dirty="0"/>
              <a:t> </a:t>
            </a:r>
            <a:r>
              <a:rPr lang="en-US" dirty="0" err="1"/>
              <a:t>giá</a:t>
            </a:r>
            <a:r>
              <a:rPr lang="en-US" dirty="0"/>
              <a:t> </a:t>
            </a:r>
            <a:r>
              <a:rPr lang="en-US" dirty="0" err="1"/>
              <a:t>trị</a:t>
            </a:r>
            <a:r>
              <a:rPr lang="en-US" dirty="0"/>
              <a:t> </a:t>
            </a:r>
            <a:r>
              <a:rPr lang="en-US" dirty="0" err="1"/>
              <a:t>của</a:t>
            </a:r>
            <a:r>
              <a:rPr lang="en-US" dirty="0"/>
              <a:t> node parent </a:t>
            </a:r>
            <a:r>
              <a:rPr lang="en-US" dirty="0" err="1"/>
              <a:t>từ</a:t>
            </a:r>
            <a:r>
              <a:rPr lang="en-US" dirty="0"/>
              <a:t> </a:t>
            </a:r>
            <a:r>
              <a:rPr lang="en-US" dirty="0" err="1"/>
              <a:t>trên</a:t>
            </a:r>
            <a:r>
              <a:rPr lang="en-US" dirty="0"/>
              <a:t> </a:t>
            </a:r>
            <a:r>
              <a:rPr lang="en-US" dirty="0" err="1"/>
              <a:t>xuống</a:t>
            </a:r>
            <a:r>
              <a:rPr lang="en-US" dirty="0"/>
              <a:t> </a:t>
            </a:r>
            <a:r>
              <a:rPr lang="en-US" dirty="0" err="1"/>
              <a:t>dưới</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63</a:t>
            </a:fld>
            <a:endParaRPr lang="en-US"/>
          </a:p>
        </p:txBody>
      </p:sp>
    </p:spTree>
    <p:extLst>
      <p:ext uri="{BB962C8B-B14F-4D97-AF65-F5344CB8AC3E}">
        <p14:creationId xmlns:p14="http://schemas.microsoft.com/office/powerpoint/2010/main" val="150068727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Video: flood evacuation simulation</a:t>
            </a:r>
          </a:p>
        </p:txBody>
      </p:sp>
      <p:sp>
        <p:nvSpPr>
          <p:cNvPr id="4" name="Slide Number Placeholder 3"/>
          <p:cNvSpPr>
            <a:spLocks noGrp="1"/>
          </p:cNvSpPr>
          <p:nvPr>
            <p:ph type="sldNum" sz="quarter" idx="10"/>
          </p:nvPr>
        </p:nvSpPr>
        <p:spPr/>
        <p:txBody>
          <a:bodyPr/>
          <a:lstStyle/>
          <a:p>
            <a:fld id="{144DDC66-CAE6-6A42-B773-1B5FCED4E71C}" type="slidenum">
              <a:rPr lang="en-US" smtClean="0"/>
              <a:t>5</a:t>
            </a:fld>
            <a:endParaRPr lang="en-US"/>
          </a:p>
        </p:txBody>
      </p:sp>
    </p:spTree>
    <p:extLst>
      <p:ext uri="{BB962C8B-B14F-4D97-AF65-F5344CB8AC3E}">
        <p14:creationId xmlns:p14="http://schemas.microsoft.com/office/powerpoint/2010/main" val="127067735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65</a:t>
            </a:fld>
            <a:endParaRPr lang="en-US"/>
          </a:p>
        </p:txBody>
      </p:sp>
    </p:spTree>
    <p:extLst>
      <p:ext uri="{BB962C8B-B14F-4D97-AF65-F5344CB8AC3E}">
        <p14:creationId xmlns:p14="http://schemas.microsoft.com/office/powerpoint/2010/main" val="3527810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66</a:t>
            </a:fld>
            <a:endParaRPr lang="en-US"/>
          </a:p>
        </p:txBody>
      </p:sp>
    </p:spTree>
    <p:extLst>
      <p:ext uri="{BB962C8B-B14F-4D97-AF65-F5344CB8AC3E}">
        <p14:creationId xmlns:p14="http://schemas.microsoft.com/office/powerpoint/2010/main" val="5549512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67</a:t>
            </a:fld>
            <a:endParaRPr lang="en-US"/>
          </a:p>
        </p:txBody>
      </p:sp>
    </p:spTree>
    <p:extLst>
      <p:ext uri="{BB962C8B-B14F-4D97-AF65-F5344CB8AC3E}">
        <p14:creationId xmlns:p14="http://schemas.microsoft.com/office/powerpoint/2010/main" val="15683127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example of visualization of the complexity</a:t>
            </a:r>
            <a:r>
              <a:rPr lang="en-US" baseline="0" dirty="0"/>
              <a:t> of a software through its code. Each node is a class, a class can connect to another one (inheritances or dependencies)</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6</a:t>
            </a:fld>
            <a:endParaRPr lang="en-US"/>
          </a:p>
        </p:txBody>
      </p:sp>
    </p:spTree>
    <p:extLst>
      <p:ext uri="{BB962C8B-B14F-4D97-AF65-F5344CB8AC3E}">
        <p14:creationId xmlns:p14="http://schemas.microsoft.com/office/powerpoint/2010/main" val="14998807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Emphasis: Interact with data vs Just present data</a:t>
            </a:r>
          </a:p>
        </p:txBody>
      </p:sp>
      <p:sp>
        <p:nvSpPr>
          <p:cNvPr id="4" name="Slide Number Placeholder 3"/>
          <p:cNvSpPr>
            <a:spLocks noGrp="1"/>
          </p:cNvSpPr>
          <p:nvPr>
            <p:ph type="sldNum" sz="quarter" idx="10"/>
          </p:nvPr>
        </p:nvSpPr>
        <p:spPr/>
        <p:txBody>
          <a:bodyPr/>
          <a:lstStyle/>
          <a:p>
            <a:fld id="{144DDC66-CAE6-6A42-B773-1B5FCED4E71C}" type="slidenum">
              <a:rPr lang="en-US" smtClean="0"/>
              <a:t>7</a:t>
            </a:fld>
            <a:endParaRPr lang="en-US"/>
          </a:p>
        </p:txBody>
      </p:sp>
    </p:spTree>
    <p:extLst>
      <p:ext uri="{BB962C8B-B14F-4D97-AF65-F5344CB8AC3E}">
        <p14:creationId xmlns:p14="http://schemas.microsoft.com/office/powerpoint/2010/main" val="16204687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framework shows how data is processed for visualization. First, data is available to us from a variety of sources, so there</a:t>
            </a:r>
            <a:r>
              <a:rPr lang="en-US" baseline="0" dirty="0"/>
              <a:t> is a data collection operation that combines data and processes it into one package for visualization. Then there is a mapping layer this mapper that takes data and converts it into some geometric representation, something very concrete then the Graphics Layer can take and display</a:t>
            </a: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8</a:t>
            </a:fld>
            <a:endParaRPr lang="en-US"/>
          </a:p>
        </p:txBody>
      </p:sp>
    </p:spTree>
    <p:extLst>
      <p:ext uri="{BB962C8B-B14F-4D97-AF65-F5344CB8AC3E}">
        <p14:creationId xmlns:p14="http://schemas.microsoft.com/office/powerpoint/2010/main" val="569307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Data can either be discrete or continuous, be comparable or not comparable</a:t>
            </a:r>
            <a:r>
              <a:rPr lang="en-US" baseline="0" dirty="0"/>
              <a:t>. Take some examples:</a:t>
            </a:r>
          </a:p>
          <a:p>
            <a:pPr marL="171450" indent="-171450">
              <a:buFontTx/>
              <a:buChar char="-"/>
            </a:pPr>
            <a:r>
              <a:rPr lang="en-US" baseline="0" dirty="0"/>
              <a:t>Ordinal data: skirt size, S &lt; M &lt; L &lt; XL</a:t>
            </a:r>
          </a:p>
          <a:p>
            <a:pPr marL="171450" indent="-171450">
              <a:buFontTx/>
              <a:buChar char="-"/>
            </a:pPr>
            <a:r>
              <a:rPr lang="en-US" baseline="0" dirty="0"/>
              <a:t>Quantitative data: numerical data</a:t>
            </a:r>
          </a:p>
          <a:p>
            <a:pPr marL="171450" indent="-171450">
              <a:buFontTx/>
              <a:buChar char="-"/>
            </a:pPr>
            <a:r>
              <a:rPr lang="en-US" baseline="0" dirty="0"/>
              <a:t>Continuous data: temperature, coordinates</a:t>
            </a:r>
            <a:r>
              <a:rPr lang="is-IS" baseline="0" dirty="0"/>
              <a:t>…</a:t>
            </a:r>
          </a:p>
          <a:p>
            <a:pPr marL="171450" indent="-171450">
              <a:buFontTx/>
              <a:buChar char="-"/>
            </a:pPr>
            <a:r>
              <a:rPr lang="is-IS" baseline="0" dirty="0"/>
              <a:t>Unordered or not comparable discrete data: shape, nationality...</a:t>
            </a:r>
          </a:p>
          <a:p>
            <a:pPr marL="171450" indent="-171450">
              <a:buFontTx/>
              <a:buChar char="-"/>
            </a:pPr>
            <a:r>
              <a:rPr lang="is-IS" baseline="0" dirty="0"/>
              <a:t>Cyclic values: degree of an angle from 0 – 360, but after 360 degree, you go back to 0 degree and so any one is not greater than any other, RGB values (continuous values for red, green, blue) but they are unordered.</a:t>
            </a:r>
          </a:p>
          <a:p>
            <a:pPr marL="171450" indent="-171450">
              <a:buFontTx/>
              <a:buChar char="-"/>
            </a:pPr>
            <a:endParaRPr lang="is-IS" baseline="0" dirty="0"/>
          </a:p>
          <a:p>
            <a:pPr marL="171450" indent="-171450">
              <a:buFontTx/>
              <a:buChar char="-"/>
            </a:pPr>
            <a:endParaRPr lang="en-US" dirty="0"/>
          </a:p>
        </p:txBody>
      </p:sp>
      <p:sp>
        <p:nvSpPr>
          <p:cNvPr id="4" name="Slide Number Placeholder 3"/>
          <p:cNvSpPr>
            <a:spLocks noGrp="1"/>
          </p:cNvSpPr>
          <p:nvPr>
            <p:ph type="sldNum" sz="quarter" idx="10"/>
          </p:nvPr>
        </p:nvSpPr>
        <p:spPr/>
        <p:txBody>
          <a:bodyPr/>
          <a:lstStyle/>
          <a:p>
            <a:fld id="{144DDC66-CAE6-6A42-B773-1B5FCED4E71C}" type="slidenum">
              <a:rPr lang="en-US" smtClean="0"/>
              <a:t>9</a:t>
            </a:fld>
            <a:endParaRPr lang="en-US"/>
          </a:p>
        </p:txBody>
      </p:sp>
    </p:spTree>
    <p:extLst>
      <p:ext uri="{BB962C8B-B14F-4D97-AF65-F5344CB8AC3E}">
        <p14:creationId xmlns:p14="http://schemas.microsoft.com/office/powerpoint/2010/main" val="1047846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BAC04BF-8370-4044-BE11-CBBD68260927}" type="datetime1">
              <a:rPr lang="en-US" smtClean="0"/>
              <a:t>10/30/19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49A8457-3ECC-C045-B5BA-265474F071C5}" type="datetime1">
              <a:rPr lang="en-US" smtClean="0"/>
              <a:t>10/30/19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2579A9B5-2420-BD46-8AB0-DAB575BF27AE}" type="datetime1">
              <a:rPr lang="en-US" smtClean="0"/>
              <a:t>10/30/19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32009BE4-DB00-044A-85DA-08B6482698A5}" type="datetime1">
              <a:rPr lang="en-US" smtClean="0"/>
              <a:t>10/30/19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B0FE90-CCF4-B64E-B48D-F68A4A0EAB6C}" type="datetime1">
              <a:rPr lang="en-US" smtClean="0"/>
              <a:t>10/30/19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6D87F981-0BCD-EF4D-BE7D-53B4A8EC9412}" type="datetime1">
              <a:rPr lang="en-US" smtClean="0"/>
              <a:t>10/30/19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A4400EB-28DB-6B4C-9946-A057F94497D7}" type="datetime1">
              <a:rPr lang="en-US" smtClean="0"/>
              <a:t>10/30/19</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3DCAD0-9478-C94A-8CD3-D3875874E379}" type="datetime1">
              <a:rPr lang="en-US" smtClean="0"/>
              <a:t>10/30/19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48A73FA-8BCD-2B40-814D-46350A25DD4E}" type="datetime1">
              <a:rPr lang="en-US" smtClean="0"/>
              <a:t>10/30/19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C5B97488-B14A-2B4A-8FB2-E9968E9C9307}" type="datetime1">
              <a:rPr lang="en-US" smtClean="0"/>
              <a:t>10/30/19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670073-3A1D-B841-B8EA-9AE4D370744C}" type="datetime1">
              <a:rPr lang="en-US" smtClean="0"/>
              <a:t>10/30/19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67E8C24-41EE-1347-8C38-591F908719FD}" type="datetime1">
              <a:rPr lang="en-US" smtClean="0"/>
              <a:t>10/30/19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2650263E-3360-424E-8155-B72C558C86D4}" type="datetime1">
              <a:rPr lang="en-US" smtClean="0"/>
              <a:t>10/30/19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F0E2E53E-28FD-FC47-B0A2-3222F3C13AE0}" type="datetime1">
              <a:rPr lang="en-US" smtClean="0"/>
              <a:t>10/30/19</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4BA2AE6-9BF9-854C-B27A-02B67C3FA147}" type="datetime1">
              <a:rPr lang="en-US" smtClean="0"/>
              <a:t>10/30/19</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7232B34C-8E0D-3B4F-A1FB-9691720FA226}" type="datetime1">
              <a:rPr lang="en-US" smtClean="0"/>
              <a:t>10/30/19</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56D6FE6-054A-EE40-AA46-F8E9F79616AD}" type="datetime1">
              <a:rPr lang="en-US" smtClean="0"/>
              <a:t>10/30/19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F688909-6A0D-864E-8472-9FE407CE28A4}" type="datetime1">
              <a:rPr lang="en-US" smtClean="0"/>
              <a:t>10/30/19</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hyperlink" Target="http://www.moosetechnology.org/"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hyperlink" Target="mailto:anhbtm@soict.hust.edu.v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546100"/>
            <a:ext cx="8825658" cy="3329581"/>
          </a:xfrm>
        </p:spPr>
        <p:txBody>
          <a:bodyPr/>
          <a:lstStyle/>
          <a:p>
            <a:r>
              <a:rPr lang="en-US" sz="8000" dirty="0"/>
              <a:t>Data </a:t>
            </a:r>
            <a:r>
              <a:rPr lang="en-US" sz="8000"/>
              <a:t>Visualization  </a:t>
            </a:r>
            <a:endParaRPr lang="en-US" sz="8000" dirty="0"/>
          </a:p>
        </p:txBody>
      </p:sp>
      <p:sp>
        <p:nvSpPr>
          <p:cNvPr id="3" name="Subtitle 2"/>
          <p:cNvSpPr>
            <a:spLocks noGrp="1"/>
          </p:cNvSpPr>
          <p:nvPr>
            <p:ph type="subTitle" idx="1"/>
          </p:nvPr>
        </p:nvSpPr>
        <p:spPr>
          <a:xfrm>
            <a:off x="1154955" y="3989979"/>
            <a:ext cx="8825658" cy="1728351"/>
          </a:xfrm>
        </p:spPr>
        <p:txBody>
          <a:bodyPr>
            <a:normAutofit/>
          </a:bodyPr>
          <a:lstStyle/>
          <a:p>
            <a:r>
              <a:rPr lang="en-US" dirty="0"/>
              <a:t>Dr. Bui </a:t>
            </a:r>
            <a:r>
              <a:rPr lang="en-US" dirty="0" err="1"/>
              <a:t>Thi</a:t>
            </a:r>
            <a:r>
              <a:rPr lang="en-US" dirty="0"/>
              <a:t> Mai Anh</a:t>
            </a:r>
          </a:p>
          <a:p>
            <a:r>
              <a:rPr lang="en-US" dirty="0"/>
              <a:t>School of information and communication Technology</a:t>
            </a:r>
          </a:p>
          <a:p>
            <a:r>
              <a:rPr lang="en-US" dirty="0"/>
              <a:t>Hanoi University of science and technology</a:t>
            </a:r>
          </a:p>
        </p:txBody>
      </p:sp>
    </p:spTree>
    <p:extLst>
      <p:ext uri="{BB962C8B-B14F-4D97-AF65-F5344CB8AC3E}">
        <p14:creationId xmlns:p14="http://schemas.microsoft.com/office/powerpoint/2010/main" val="14196774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 Charts</a:t>
            </a:r>
          </a:p>
        </p:txBody>
      </p:sp>
      <p:sp>
        <p:nvSpPr>
          <p:cNvPr id="4" name="Slide Number Placeholder 3"/>
          <p:cNvSpPr>
            <a:spLocks noGrp="1"/>
          </p:cNvSpPr>
          <p:nvPr>
            <p:ph type="sldNum" sz="quarter" idx="12"/>
          </p:nvPr>
        </p:nvSpPr>
        <p:spPr/>
        <p:txBody>
          <a:bodyPr/>
          <a:lstStyle/>
          <a:p>
            <a:fld id="{D57F1E4F-1CFF-5643-939E-02111984F565}" type="slidenum">
              <a:rPr lang="en-US" smtClean="0"/>
              <a:t>10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99577" y="1570135"/>
            <a:ext cx="5918200" cy="4165600"/>
          </a:xfrm>
          <a:prstGeom prst="rect">
            <a:avLst/>
          </a:prstGeom>
        </p:spPr>
      </p:pic>
      <p:sp>
        <p:nvSpPr>
          <p:cNvPr id="6" name="TextBox 5"/>
          <p:cNvSpPr txBox="1"/>
          <p:nvPr/>
        </p:nvSpPr>
        <p:spPr>
          <a:xfrm>
            <a:off x="392723" y="2914271"/>
            <a:ext cx="2520242" cy="1477328"/>
          </a:xfrm>
          <a:prstGeom prst="rect">
            <a:avLst/>
          </a:prstGeom>
          <a:noFill/>
        </p:spPr>
        <p:txBody>
          <a:bodyPr wrap="none" rtlCol="0">
            <a:spAutoFit/>
          </a:bodyPr>
          <a:lstStyle/>
          <a:p>
            <a:pPr algn="r"/>
            <a:r>
              <a:rPr lang="en-US" sz="3000" dirty="0"/>
              <a:t>Quantitative</a:t>
            </a:r>
          </a:p>
          <a:p>
            <a:pPr algn="r"/>
            <a:r>
              <a:rPr lang="en-US" sz="3000" dirty="0"/>
              <a:t>Dependent</a:t>
            </a:r>
          </a:p>
          <a:p>
            <a:pPr algn="r"/>
            <a:r>
              <a:rPr lang="en-US" sz="3000" dirty="0"/>
              <a:t>variable</a:t>
            </a:r>
          </a:p>
        </p:txBody>
      </p:sp>
      <p:sp>
        <p:nvSpPr>
          <p:cNvPr id="7" name="TextBox 6"/>
          <p:cNvSpPr txBox="1"/>
          <p:nvPr/>
        </p:nvSpPr>
        <p:spPr>
          <a:xfrm>
            <a:off x="3099577" y="5723284"/>
            <a:ext cx="5918199" cy="1015663"/>
          </a:xfrm>
          <a:prstGeom prst="rect">
            <a:avLst/>
          </a:prstGeom>
          <a:noFill/>
        </p:spPr>
        <p:txBody>
          <a:bodyPr wrap="square" rtlCol="0">
            <a:spAutoFit/>
          </a:bodyPr>
          <a:lstStyle/>
          <a:p>
            <a:pPr algn="ctr"/>
            <a:r>
              <a:rPr lang="en-US" sz="3000" dirty="0"/>
              <a:t>Discrete/Nominal </a:t>
            </a:r>
          </a:p>
          <a:p>
            <a:pPr algn="ctr"/>
            <a:r>
              <a:rPr lang="en-US" sz="3000" dirty="0"/>
              <a:t>Independent variable</a:t>
            </a:r>
          </a:p>
        </p:txBody>
      </p:sp>
      <p:cxnSp>
        <p:nvCxnSpPr>
          <p:cNvPr id="9" name="Straight Arrow Connector 8"/>
          <p:cNvCxnSpPr/>
          <p:nvPr/>
        </p:nvCxnSpPr>
        <p:spPr>
          <a:xfrm flipV="1">
            <a:off x="1810139" y="1570135"/>
            <a:ext cx="0" cy="106109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1810139" y="4561245"/>
            <a:ext cx="0" cy="1153603"/>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3" name="Straight Arrow Connector 12"/>
          <p:cNvCxnSpPr/>
          <p:nvPr/>
        </p:nvCxnSpPr>
        <p:spPr>
          <a:xfrm flipH="1" flipV="1">
            <a:off x="3101273" y="6237340"/>
            <a:ext cx="780378" cy="1"/>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flipV="1">
            <a:off x="8143809" y="6228002"/>
            <a:ext cx="873967" cy="3113"/>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8" name="TextBox 17"/>
          <p:cNvSpPr txBox="1"/>
          <p:nvPr/>
        </p:nvSpPr>
        <p:spPr>
          <a:xfrm>
            <a:off x="9111080" y="2548553"/>
            <a:ext cx="3174225" cy="2400657"/>
          </a:xfrm>
          <a:prstGeom prst="rect">
            <a:avLst/>
          </a:prstGeom>
          <a:noFill/>
        </p:spPr>
        <p:txBody>
          <a:bodyPr wrap="square" rtlCol="0">
            <a:spAutoFit/>
          </a:bodyPr>
          <a:lstStyle/>
          <a:p>
            <a:r>
              <a:rPr lang="en-US" sz="3000" dirty="0"/>
              <a:t>Benefits from both position (top of bar) </a:t>
            </a:r>
          </a:p>
          <a:p>
            <a:r>
              <a:rPr lang="en-US" sz="3000" dirty="0"/>
              <a:t>and length (size of bar)</a:t>
            </a:r>
          </a:p>
        </p:txBody>
      </p:sp>
    </p:spTree>
    <p:extLst>
      <p:ext uri="{BB962C8B-B14F-4D97-AF65-F5344CB8AC3E}">
        <p14:creationId xmlns:p14="http://schemas.microsoft.com/office/powerpoint/2010/main" val="5955624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charts</a:t>
            </a:r>
          </a:p>
        </p:txBody>
      </p:sp>
      <p:sp>
        <p:nvSpPr>
          <p:cNvPr id="4" name="Slide Number Placeholder 3"/>
          <p:cNvSpPr>
            <a:spLocks noGrp="1"/>
          </p:cNvSpPr>
          <p:nvPr>
            <p:ph type="sldNum" sz="quarter" idx="12"/>
          </p:nvPr>
        </p:nvSpPr>
        <p:spPr/>
        <p:txBody>
          <a:bodyPr/>
          <a:lstStyle/>
          <a:p>
            <a:fld id="{D57F1E4F-1CFF-5643-939E-02111984F565}" type="slidenum">
              <a:rPr lang="en-US" smtClean="0"/>
              <a:t>11</a:t>
            </a:fld>
            <a:endParaRPr lang="en-US" dirty="0"/>
          </a:p>
        </p:txBody>
      </p:sp>
      <p:sp>
        <p:nvSpPr>
          <p:cNvPr id="8" name="Rectangle 7"/>
          <p:cNvSpPr/>
          <p:nvPr/>
        </p:nvSpPr>
        <p:spPr>
          <a:xfrm>
            <a:off x="3176336" y="1612231"/>
            <a:ext cx="5919537" cy="4186990"/>
          </a:xfrm>
          <a:prstGeom prst="rect">
            <a:avLst/>
          </a:prstGeom>
          <a:solidFill>
            <a:schemeClr val="tx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p:nvPr/>
        </p:nvCxnSpPr>
        <p:spPr>
          <a:xfrm>
            <a:off x="3573379" y="1853248"/>
            <a:ext cx="0" cy="3488773"/>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3573379" y="5342021"/>
            <a:ext cx="5065295"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3609475" y="2094265"/>
            <a:ext cx="3368842" cy="673768"/>
          </a:xfrm>
          <a:prstGeom prst="rect">
            <a:avLst/>
          </a:prstGeom>
          <a:solidFill>
            <a:schemeClr val="accent4">
              <a:lumMod val="75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621507" y="2923866"/>
            <a:ext cx="2711116" cy="673768"/>
          </a:xfrm>
          <a:prstGeom prst="rect">
            <a:avLst/>
          </a:pr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3609475" y="3739773"/>
            <a:ext cx="1804736" cy="673768"/>
          </a:xfrm>
          <a:prstGeom prst="rect">
            <a:avLst/>
          </a:prstGeom>
          <a:solidFill>
            <a:schemeClr val="accent5">
              <a:lumMod val="60000"/>
              <a:lumOff val="40000"/>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609474" y="4569374"/>
            <a:ext cx="3886199" cy="673768"/>
          </a:xfrm>
          <a:prstGeom prst="rect">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20763" y="2929958"/>
            <a:ext cx="3429451" cy="1384995"/>
          </a:xfrm>
          <a:prstGeom prst="rect">
            <a:avLst/>
          </a:prstGeom>
          <a:noFill/>
        </p:spPr>
        <p:txBody>
          <a:bodyPr wrap="square" rtlCol="0">
            <a:spAutoFit/>
          </a:bodyPr>
          <a:lstStyle/>
          <a:p>
            <a:pPr algn="ctr"/>
            <a:r>
              <a:rPr lang="en-US" sz="2800" dirty="0"/>
              <a:t>Discrete/Nominal </a:t>
            </a:r>
          </a:p>
          <a:p>
            <a:pPr algn="ctr"/>
            <a:r>
              <a:rPr lang="en-US" sz="2800" dirty="0"/>
              <a:t>Independent variable</a:t>
            </a:r>
          </a:p>
        </p:txBody>
      </p:sp>
      <p:cxnSp>
        <p:nvCxnSpPr>
          <p:cNvPr id="21" name="Straight Arrow Connector 20"/>
          <p:cNvCxnSpPr/>
          <p:nvPr/>
        </p:nvCxnSpPr>
        <p:spPr>
          <a:xfrm flipV="1">
            <a:off x="1810139" y="1570135"/>
            <a:ext cx="0" cy="106109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2" name="Straight Arrow Connector 21"/>
          <p:cNvCxnSpPr/>
          <p:nvPr/>
        </p:nvCxnSpPr>
        <p:spPr>
          <a:xfrm>
            <a:off x="1810139" y="4561245"/>
            <a:ext cx="0" cy="1153603"/>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3" name="TextBox 22"/>
          <p:cNvSpPr txBox="1"/>
          <p:nvPr/>
        </p:nvSpPr>
        <p:spPr>
          <a:xfrm>
            <a:off x="3171769" y="5807508"/>
            <a:ext cx="5918199" cy="1015663"/>
          </a:xfrm>
          <a:prstGeom prst="rect">
            <a:avLst/>
          </a:prstGeom>
          <a:noFill/>
        </p:spPr>
        <p:txBody>
          <a:bodyPr wrap="square" rtlCol="0">
            <a:spAutoFit/>
          </a:bodyPr>
          <a:lstStyle/>
          <a:p>
            <a:pPr algn="ctr"/>
            <a:r>
              <a:rPr lang="en-US" sz="3000" dirty="0"/>
              <a:t>Quantitative </a:t>
            </a:r>
          </a:p>
          <a:p>
            <a:pPr algn="ctr"/>
            <a:r>
              <a:rPr lang="en-US" sz="3000" dirty="0"/>
              <a:t>dependent variable</a:t>
            </a:r>
          </a:p>
        </p:txBody>
      </p:sp>
      <p:cxnSp>
        <p:nvCxnSpPr>
          <p:cNvPr id="24" name="Straight Arrow Connector 23"/>
          <p:cNvCxnSpPr/>
          <p:nvPr/>
        </p:nvCxnSpPr>
        <p:spPr>
          <a:xfrm flipH="1" flipV="1">
            <a:off x="3173465" y="6321564"/>
            <a:ext cx="780378" cy="1"/>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25" name="Straight Arrow Connector 24"/>
          <p:cNvCxnSpPr/>
          <p:nvPr/>
        </p:nvCxnSpPr>
        <p:spPr>
          <a:xfrm flipV="1">
            <a:off x="8216001" y="6312226"/>
            <a:ext cx="873967" cy="3113"/>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26" name="TextBox 25"/>
          <p:cNvSpPr txBox="1"/>
          <p:nvPr/>
        </p:nvSpPr>
        <p:spPr>
          <a:xfrm>
            <a:off x="9255464" y="3005755"/>
            <a:ext cx="3174225" cy="1477328"/>
          </a:xfrm>
          <a:prstGeom prst="rect">
            <a:avLst/>
          </a:prstGeom>
          <a:noFill/>
        </p:spPr>
        <p:txBody>
          <a:bodyPr wrap="square" rtlCol="0">
            <a:spAutoFit/>
          </a:bodyPr>
          <a:lstStyle/>
          <a:p>
            <a:r>
              <a:rPr lang="en-US" sz="3000" dirty="0"/>
              <a:t>Benefits from both position</a:t>
            </a:r>
          </a:p>
          <a:p>
            <a:r>
              <a:rPr lang="en-US" sz="3000" dirty="0"/>
              <a:t>and length</a:t>
            </a:r>
          </a:p>
        </p:txBody>
      </p:sp>
    </p:spTree>
    <p:extLst>
      <p:ext uri="{BB962C8B-B14F-4D97-AF65-F5344CB8AC3E}">
        <p14:creationId xmlns:p14="http://schemas.microsoft.com/office/powerpoint/2010/main" val="19559744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charts</a:t>
            </a:r>
          </a:p>
        </p:txBody>
      </p:sp>
      <p:sp>
        <p:nvSpPr>
          <p:cNvPr id="4" name="Slide Number Placeholder 3"/>
          <p:cNvSpPr>
            <a:spLocks noGrp="1"/>
          </p:cNvSpPr>
          <p:nvPr>
            <p:ph type="sldNum" sz="quarter" idx="12"/>
          </p:nvPr>
        </p:nvSpPr>
        <p:spPr/>
        <p:txBody>
          <a:bodyPr/>
          <a:lstStyle/>
          <a:p>
            <a:fld id="{D57F1E4F-1CFF-5643-939E-02111984F565}" type="slidenum">
              <a:rPr lang="en-US" smtClean="0"/>
              <a:t>12</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7267" y="1566333"/>
            <a:ext cx="5930900" cy="4165600"/>
          </a:xfrm>
          <a:prstGeom prst="rect">
            <a:avLst/>
          </a:prstGeom>
        </p:spPr>
      </p:pic>
      <p:sp>
        <p:nvSpPr>
          <p:cNvPr id="6" name="TextBox 5"/>
          <p:cNvSpPr txBox="1"/>
          <p:nvPr/>
        </p:nvSpPr>
        <p:spPr>
          <a:xfrm>
            <a:off x="-1" y="2812673"/>
            <a:ext cx="2777501" cy="1938992"/>
          </a:xfrm>
          <a:prstGeom prst="rect">
            <a:avLst/>
          </a:prstGeom>
          <a:noFill/>
        </p:spPr>
        <p:txBody>
          <a:bodyPr wrap="square" rtlCol="0">
            <a:spAutoFit/>
          </a:bodyPr>
          <a:lstStyle/>
          <a:p>
            <a:pPr algn="r"/>
            <a:r>
              <a:rPr lang="en-US" sz="3000"/>
              <a:t>Quantitative continuous</a:t>
            </a:r>
            <a:endParaRPr lang="en-US" sz="3000" dirty="0"/>
          </a:p>
          <a:p>
            <a:pPr algn="r"/>
            <a:r>
              <a:rPr lang="en-US" sz="3000" dirty="0"/>
              <a:t>dependent</a:t>
            </a:r>
          </a:p>
          <a:p>
            <a:pPr algn="r"/>
            <a:r>
              <a:rPr lang="en-US" sz="3000" dirty="0"/>
              <a:t>variable</a:t>
            </a:r>
          </a:p>
        </p:txBody>
      </p:sp>
      <p:cxnSp>
        <p:nvCxnSpPr>
          <p:cNvPr id="7" name="Straight Arrow Connector 6"/>
          <p:cNvCxnSpPr/>
          <p:nvPr/>
        </p:nvCxnSpPr>
        <p:spPr>
          <a:xfrm flipV="1">
            <a:off x="1810139" y="1577549"/>
            <a:ext cx="0" cy="876941"/>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1810139" y="4964212"/>
            <a:ext cx="0" cy="787926"/>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3116510" y="5723284"/>
            <a:ext cx="5918199" cy="1015663"/>
          </a:xfrm>
          <a:prstGeom prst="rect">
            <a:avLst/>
          </a:prstGeom>
          <a:noFill/>
        </p:spPr>
        <p:txBody>
          <a:bodyPr wrap="square" rtlCol="0">
            <a:spAutoFit/>
          </a:bodyPr>
          <a:lstStyle/>
          <a:p>
            <a:pPr algn="ctr"/>
            <a:r>
              <a:rPr lang="en-US" sz="3000" dirty="0"/>
              <a:t>Quantitative continuous</a:t>
            </a:r>
          </a:p>
          <a:p>
            <a:pPr algn="ctr"/>
            <a:r>
              <a:rPr lang="en-US" sz="3000" dirty="0"/>
              <a:t>independent variable</a:t>
            </a:r>
          </a:p>
        </p:txBody>
      </p:sp>
      <p:cxnSp>
        <p:nvCxnSpPr>
          <p:cNvPr id="10" name="Straight Arrow Connector 9"/>
          <p:cNvCxnSpPr/>
          <p:nvPr/>
        </p:nvCxnSpPr>
        <p:spPr>
          <a:xfrm flipH="1" flipV="1">
            <a:off x="3096788" y="6237340"/>
            <a:ext cx="484554" cy="1"/>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V="1">
            <a:off x="8520389" y="6228002"/>
            <a:ext cx="493332" cy="3113"/>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9111080" y="2667084"/>
            <a:ext cx="3174225" cy="1477328"/>
          </a:xfrm>
          <a:prstGeom prst="rect">
            <a:avLst/>
          </a:prstGeom>
          <a:noFill/>
        </p:spPr>
        <p:txBody>
          <a:bodyPr wrap="square" rtlCol="0">
            <a:spAutoFit/>
          </a:bodyPr>
          <a:lstStyle/>
          <a:p>
            <a:r>
              <a:rPr lang="en-US" sz="3000" dirty="0"/>
              <a:t>Benefits from position but not length</a:t>
            </a:r>
          </a:p>
        </p:txBody>
      </p:sp>
    </p:spTree>
    <p:extLst>
      <p:ext uri="{BB962C8B-B14F-4D97-AF65-F5344CB8AC3E}">
        <p14:creationId xmlns:p14="http://schemas.microsoft.com/office/powerpoint/2010/main" val="3824086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a:t>
            </a:r>
          </a:p>
        </p:txBody>
      </p:sp>
      <p:sp>
        <p:nvSpPr>
          <p:cNvPr id="4" name="Slide Number Placeholder 3"/>
          <p:cNvSpPr>
            <a:spLocks noGrp="1"/>
          </p:cNvSpPr>
          <p:nvPr>
            <p:ph type="sldNum" sz="quarter" idx="12"/>
          </p:nvPr>
        </p:nvSpPr>
        <p:spPr/>
        <p:txBody>
          <a:bodyPr/>
          <a:lstStyle/>
          <a:p>
            <a:fld id="{D57F1E4F-1CFF-5643-939E-02111984F565}" type="slidenum">
              <a:rPr lang="en-US" smtClean="0"/>
              <a:t>13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1536700"/>
            <a:ext cx="5930900" cy="4178300"/>
          </a:xfrm>
          <a:prstGeom prst="rect">
            <a:avLst/>
          </a:prstGeom>
        </p:spPr>
      </p:pic>
      <p:sp>
        <p:nvSpPr>
          <p:cNvPr id="6" name="TextBox 5"/>
          <p:cNvSpPr txBox="1"/>
          <p:nvPr/>
        </p:nvSpPr>
        <p:spPr>
          <a:xfrm>
            <a:off x="145049" y="2914271"/>
            <a:ext cx="2632452" cy="1477328"/>
          </a:xfrm>
          <a:prstGeom prst="rect">
            <a:avLst/>
          </a:prstGeom>
          <a:noFill/>
        </p:spPr>
        <p:txBody>
          <a:bodyPr wrap="none" rtlCol="0">
            <a:spAutoFit/>
          </a:bodyPr>
          <a:lstStyle/>
          <a:p>
            <a:pPr algn="r"/>
            <a:r>
              <a:rPr lang="en-US" sz="3000" dirty="0"/>
              <a:t>Quantitative</a:t>
            </a:r>
          </a:p>
          <a:p>
            <a:pPr algn="r"/>
            <a:r>
              <a:rPr lang="en-US" sz="3000" dirty="0"/>
              <a:t>independent</a:t>
            </a:r>
          </a:p>
          <a:p>
            <a:pPr algn="r"/>
            <a:r>
              <a:rPr lang="en-US" sz="3000" dirty="0"/>
              <a:t>variable</a:t>
            </a:r>
          </a:p>
        </p:txBody>
      </p:sp>
      <p:cxnSp>
        <p:nvCxnSpPr>
          <p:cNvPr id="7" name="Straight Arrow Connector 6"/>
          <p:cNvCxnSpPr/>
          <p:nvPr/>
        </p:nvCxnSpPr>
        <p:spPr>
          <a:xfrm flipV="1">
            <a:off x="1810139" y="1570135"/>
            <a:ext cx="0" cy="1061098"/>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 name="Straight Arrow Connector 7"/>
          <p:cNvCxnSpPr/>
          <p:nvPr/>
        </p:nvCxnSpPr>
        <p:spPr>
          <a:xfrm>
            <a:off x="1810139" y="4561245"/>
            <a:ext cx="0" cy="1153603"/>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9" name="TextBox 8"/>
          <p:cNvSpPr txBox="1"/>
          <p:nvPr/>
        </p:nvSpPr>
        <p:spPr>
          <a:xfrm>
            <a:off x="2862515" y="5723284"/>
            <a:ext cx="5918199" cy="1015663"/>
          </a:xfrm>
          <a:prstGeom prst="rect">
            <a:avLst/>
          </a:prstGeom>
          <a:noFill/>
        </p:spPr>
        <p:txBody>
          <a:bodyPr wrap="square" rtlCol="0">
            <a:spAutoFit/>
          </a:bodyPr>
          <a:lstStyle/>
          <a:p>
            <a:pPr algn="ctr"/>
            <a:r>
              <a:rPr lang="en-US" sz="3000" dirty="0"/>
              <a:t>Quantitative</a:t>
            </a:r>
          </a:p>
          <a:p>
            <a:pPr algn="ctr"/>
            <a:r>
              <a:rPr lang="en-US" sz="3000" dirty="0"/>
              <a:t>independent variable</a:t>
            </a:r>
          </a:p>
        </p:txBody>
      </p:sp>
      <p:cxnSp>
        <p:nvCxnSpPr>
          <p:cNvPr id="10" name="Straight Arrow Connector 9"/>
          <p:cNvCxnSpPr/>
          <p:nvPr/>
        </p:nvCxnSpPr>
        <p:spPr>
          <a:xfrm flipH="1" flipV="1">
            <a:off x="2864211" y="6237340"/>
            <a:ext cx="780378" cy="1"/>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p:nvPr/>
        </p:nvCxnSpPr>
        <p:spPr>
          <a:xfrm flipV="1">
            <a:off x="7906747" y="6228002"/>
            <a:ext cx="873967" cy="3113"/>
          </a:xfrm>
          <a:prstGeom prst="straightConnector1">
            <a:avLst/>
          </a:prstGeom>
          <a:ln w="57150">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2" name="TextBox 11"/>
          <p:cNvSpPr txBox="1"/>
          <p:nvPr/>
        </p:nvSpPr>
        <p:spPr>
          <a:xfrm>
            <a:off x="8907884" y="2667084"/>
            <a:ext cx="3174225" cy="1938992"/>
          </a:xfrm>
          <a:prstGeom prst="rect">
            <a:avLst/>
          </a:prstGeom>
          <a:noFill/>
        </p:spPr>
        <p:txBody>
          <a:bodyPr wrap="square" rtlCol="0">
            <a:spAutoFit/>
          </a:bodyPr>
          <a:lstStyle/>
          <a:p>
            <a:r>
              <a:rPr lang="en-US" sz="3000" dirty="0"/>
              <a:t>Relies mostly on position but clusters also yield density</a:t>
            </a:r>
          </a:p>
        </p:txBody>
      </p:sp>
    </p:spTree>
    <p:extLst>
      <p:ext uri="{BB962C8B-B14F-4D97-AF65-F5344CB8AC3E}">
        <p14:creationId xmlns:p14="http://schemas.microsoft.com/office/powerpoint/2010/main" val="412896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Architecture</a:t>
            </a:r>
          </a:p>
        </p:txBody>
      </p:sp>
      <p:sp>
        <p:nvSpPr>
          <p:cNvPr id="3" name="Content Placeholder 2"/>
          <p:cNvSpPr>
            <a:spLocks noGrp="1"/>
          </p:cNvSpPr>
          <p:nvPr>
            <p:ph idx="1"/>
          </p:nvPr>
        </p:nvSpPr>
        <p:spPr>
          <a:xfrm>
            <a:off x="646111" y="2052918"/>
            <a:ext cx="11325755" cy="4195481"/>
          </a:xfrm>
        </p:spPr>
        <p:txBody>
          <a:bodyPr>
            <a:normAutofit fontScale="92500" lnSpcReduction="10000"/>
          </a:bodyPr>
          <a:lstStyle/>
          <a:p>
            <a:r>
              <a:rPr lang="en-US" sz="3200" dirty="0"/>
              <a:t>Backend Layer</a:t>
            </a:r>
          </a:p>
          <a:p>
            <a:pPr lvl="1"/>
            <a:r>
              <a:rPr lang="en-US" sz="3000" dirty="0"/>
              <a:t> To render the plots to screen or files</a:t>
            </a:r>
          </a:p>
          <a:p>
            <a:r>
              <a:rPr lang="en-US" sz="3200" dirty="0"/>
              <a:t>Artist Layer</a:t>
            </a:r>
          </a:p>
          <a:p>
            <a:pPr lvl="1"/>
            <a:r>
              <a:rPr lang="en-US" sz="3000" dirty="0"/>
              <a:t> Contains containers such as Figure, Subplot and Axes</a:t>
            </a:r>
          </a:p>
          <a:p>
            <a:pPr lvl="1"/>
            <a:r>
              <a:rPr lang="en-US" sz="3200" dirty="0"/>
              <a:t> Contains primitives such as a Line2D, Rectangle, collections etc.</a:t>
            </a:r>
          </a:p>
          <a:p>
            <a:r>
              <a:rPr lang="en-US" sz="3400" dirty="0"/>
              <a:t> Scripting Layer</a:t>
            </a:r>
          </a:p>
          <a:p>
            <a:pPr lvl="1"/>
            <a:r>
              <a:rPr lang="en-US" sz="3200" dirty="0"/>
              <a:t>Simplifies access to the Artist and Backend layers</a:t>
            </a:r>
          </a:p>
        </p:txBody>
      </p:sp>
      <p:sp>
        <p:nvSpPr>
          <p:cNvPr id="4" name="Slide Number Placeholder 3"/>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5173496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Matplotlib</a:t>
            </a:r>
            <a:r>
              <a:rPr lang="en-US" dirty="0"/>
              <a:t> Architecture</a:t>
            </a:r>
          </a:p>
        </p:txBody>
      </p:sp>
      <p:sp>
        <p:nvSpPr>
          <p:cNvPr id="4" name="Slide Number Placeholder 3"/>
          <p:cNvSpPr>
            <a:spLocks noGrp="1"/>
          </p:cNvSpPr>
          <p:nvPr>
            <p:ph type="sldNum" sz="quarter" idx="12"/>
          </p:nvPr>
        </p:nvSpPr>
        <p:spPr/>
        <p:txBody>
          <a:bodyPr/>
          <a:lstStyle/>
          <a:p>
            <a:fld id="{D57F1E4F-1CFF-5643-939E-02111984F565}" type="slidenum">
              <a:rPr lang="en-US" smtClean="0"/>
              <a:t>15</a:t>
            </a:fld>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299825180"/>
              </p:ext>
            </p:extLst>
          </p:nvPr>
        </p:nvGraphicFramePr>
        <p:xfrm>
          <a:off x="406400" y="1693333"/>
          <a:ext cx="11328399" cy="4656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336251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Basic Plotting with </a:t>
            </a:r>
            <a:r>
              <a:rPr lang="en-US" dirty="0" err="1"/>
              <a:t>matplotlib</a:t>
            </a:r>
            <a:endParaRPr lang="en-US" dirty="0"/>
          </a:p>
        </p:txBody>
      </p:sp>
      <p:sp>
        <p:nvSpPr>
          <p:cNvPr id="3" name="Content Placeholder 2"/>
          <p:cNvSpPr>
            <a:spLocks noGrp="1"/>
          </p:cNvSpPr>
          <p:nvPr>
            <p:ph idx="1"/>
          </p:nvPr>
        </p:nvSpPr>
        <p:spPr>
          <a:xfrm>
            <a:off x="1103312" y="2052918"/>
            <a:ext cx="10546821" cy="4195481"/>
          </a:xfrm>
        </p:spPr>
        <p:txBody>
          <a:bodyPr>
            <a:normAutofit/>
          </a:bodyPr>
          <a:lstStyle/>
          <a:p>
            <a:r>
              <a:rPr lang="en-US" sz="2800" b="1" dirty="0"/>
              <a:t>Requirements</a:t>
            </a:r>
            <a:r>
              <a:rPr lang="en-US" sz="2800" dirty="0"/>
              <a:t>: Python, </a:t>
            </a:r>
            <a:r>
              <a:rPr lang="en-US" sz="2800" dirty="0" err="1"/>
              <a:t>Matplotlib</a:t>
            </a:r>
            <a:r>
              <a:rPr lang="en-US" sz="2800" dirty="0"/>
              <a:t> for data visualization and </a:t>
            </a:r>
            <a:r>
              <a:rPr lang="en-US" sz="2800" dirty="0" err="1"/>
              <a:t>numpy</a:t>
            </a:r>
            <a:r>
              <a:rPr lang="en-US" sz="2800" dirty="0"/>
              <a:t> (array supports for Python) </a:t>
            </a:r>
          </a:p>
          <a:p>
            <a:r>
              <a:rPr lang="en-US" sz="2800" dirty="0"/>
              <a:t>Before plotting, import </a:t>
            </a:r>
            <a:r>
              <a:rPr lang="en-US" sz="2800" b="1" dirty="0" err="1"/>
              <a:t>pyplot</a:t>
            </a:r>
            <a:r>
              <a:rPr lang="en-US" sz="2800" dirty="0"/>
              <a:t> functionality (</a:t>
            </a:r>
            <a:r>
              <a:rPr lang="en-US" sz="2800" b="1" dirty="0"/>
              <a:t>for plotting</a:t>
            </a:r>
            <a:r>
              <a:rPr lang="en-US" sz="2800" dirty="0"/>
              <a:t>) and </a:t>
            </a:r>
            <a:r>
              <a:rPr lang="en-US" sz="2800" b="1" dirty="0" err="1"/>
              <a:t>numpy</a:t>
            </a:r>
            <a:r>
              <a:rPr lang="en-US" sz="2800" dirty="0"/>
              <a:t> functionality (</a:t>
            </a:r>
            <a:r>
              <a:rPr lang="en-US" sz="2800" b="1" dirty="0"/>
              <a:t>for mathematics and for working with arrays</a:t>
            </a:r>
            <a:r>
              <a:rPr lang="en-US" sz="2800" dirty="0"/>
              <a:t>)</a:t>
            </a:r>
          </a:p>
          <a:p>
            <a:endParaRPr lang="en-US" sz="2800" dirty="0"/>
          </a:p>
          <a:p>
            <a:endParaRPr lang="en-US" sz="2800" dirty="0"/>
          </a:p>
          <a:p>
            <a:r>
              <a:rPr lang="en-US" sz="2800" dirty="0"/>
              <a:t>Or, just import </a:t>
            </a:r>
            <a:r>
              <a:rPr lang="en-US" sz="2800" b="1" dirty="0" err="1"/>
              <a:t>pylab</a:t>
            </a:r>
            <a:r>
              <a:rPr lang="en-US" sz="2800" dirty="0"/>
              <a:t>: a combination of </a:t>
            </a:r>
            <a:r>
              <a:rPr lang="en-US" sz="2800" dirty="0" err="1"/>
              <a:t>pyplot</a:t>
            </a:r>
            <a:r>
              <a:rPr lang="en-US" sz="2800" dirty="0"/>
              <a:t> and </a:t>
            </a:r>
            <a:r>
              <a:rPr lang="en-US" sz="2800" dirty="0" err="1"/>
              <a:t>numpy</a:t>
            </a:r>
            <a:endParaRPr lang="en-US" sz="2800" dirty="0"/>
          </a:p>
          <a:p>
            <a:endParaRPr lang="en-US" sz="2800" dirty="0"/>
          </a:p>
        </p:txBody>
      </p:sp>
      <p:sp>
        <p:nvSpPr>
          <p:cNvPr id="4" name="Slide Number Placeholder 3"/>
          <p:cNvSpPr>
            <a:spLocks noGrp="1"/>
          </p:cNvSpPr>
          <p:nvPr>
            <p:ph type="sldNum" sz="quarter" idx="12"/>
          </p:nvPr>
        </p:nvSpPr>
        <p:spPr/>
        <p:txBody>
          <a:bodyPr/>
          <a:lstStyle/>
          <a:p>
            <a:fld id="{D57F1E4F-1CFF-5643-939E-02111984F565}" type="slidenum">
              <a:rPr lang="en-US" smtClean="0"/>
              <a:t>16</a:t>
            </a:fld>
            <a:endParaRPr lang="en-US" dirty="0"/>
          </a:p>
        </p:txBody>
      </p:sp>
      <p:sp>
        <p:nvSpPr>
          <p:cNvPr id="7" name="TextBox 6"/>
          <p:cNvSpPr txBox="1"/>
          <p:nvPr/>
        </p:nvSpPr>
        <p:spPr>
          <a:xfrm>
            <a:off x="1576136" y="4596063"/>
            <a:ext cx="4458272" cy="646331"/>
          </a:xfrm>
          <a:prstGeom prst="rect">
            <a:avLst/>
          </a:prstGeom>
          <a:solidFill>
            <a:schemeClr val="tx1">
              <a:lumMod val="85000"/>
            </a:schemeClr>
          </a:solidFill>
        </p:spPr>
        <p:txBody>
          <a:bodyPr wrap="none" rtlCol="0">
            <a:spAutoFit/>
          </a:bodyPr>
          <a:lstStyle/>
          <a:p>
            <a:r>
              <a:rPr lang="en-US" b="1" dirty="0">
                <a:solidFill>
                  <a:schemeClr val="bg1"/>
                </a:solidFill>
                <a:latin typeface="Courier New" charset="0"/>
                <a:ea typeface="Courier New" charset="0"/>
                <a:cs typeface="Courier New" charset="0"/>
              </a:rPr>
              <a:t>import </a:t>
            </a:r>
            <a:r>
              <a:rPr lang="en-US" dirty="0" err="1">
                <a:solidFill>
                  <a:schemeClr val="bg1"/>
                </a:solidFill>
                <a:latin typeface="Courier New" charset="0"/>
                <a:ea typeface="Courier New" charset="0"/>
                <a:cs typeface="Courier New" charset="0"/>
              </a:rPr>
              <a:t>numpy</a:t>
            </a:r>
            <a:r>
              <a:rPr lang="en-US" dirty="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as </a:t>
            </a:r>
            <a:r>
              <a:rPr lang="en-US" dirty="0">
                <a:solidFill>
                  <a:schemeClr val="bg1"/>
                </a:solidFill>
                <a:latin typeface="Courier New" charset="0"/>
                <a:ea typeface="Courier New" charset="0"/>
                <a:cs typeface="Courier New" charset="0"/>
              </a:rPr>
              <a:t>np</a:t>
            </a:r>
            <a:br>
              <a:rPr lang="en-US" dirty="0">
                <a:solidFill>
                  <a:schemeClr val="bg1"/>
                </a:solidFill>
                <a:latin typeface="Courier New" charset="0"/>
                <a:ea typeface="Courier New" charset="0"/>
                <a:cs typeface="Courier New" charset="0"/>
              </a:rPr>
            </a:br>
            <a:r>
              <a:rPr lang="en-US" b="1" dirty="0">
                <a:solidFill>
                  <a:schemeClr val="bg1"/>
                </a:solidFill>
                <a:latin typeface="Courier New" charset="0"/>
                <a:ea typeface="Courier New" charset="0"/>
                <a:cs typeface="Courier New" charset="0"/>
              </a:rPr>
              <a:t>import </a:t>
            </a:r>
            <a:r>
              <a:rPr lang="en-US" dirty="0" err="1">
                <a:solidFill>
                  <a:schemeClr val="bg1"/>
                </a:solidFill>
                <a:latin typeface="Courier New" charset="0"/>
                <a:ea typeface="Courier New" charset="0"/>
                <a:cs typeface="Courier New" charset="0"/>
              </a:rPr>
              <a:t>matplotlib.pyplot</a:t>
            </a:r>
            <a:r>
              <a:rPr lang="en-US" dirty="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as </a:t>
            </a:r>
            <a:r>
              <a:rPr lang="en-US" dirty="0" err="1">
                <a:solidFill>
                  <a:schemeClr val="bg1"/>
                </a:solidFill>
                <a:latin typeface="Courier New" charset="0"/>
                <a:ea typeface="Courier New" charset="0"/>
                <a:cs typeface="Courier New" charset="0"/>
              </a:rPr>
              <a:t>plt</a:t>
            </a:r>
            <a:endParaRPr lang="en-US" dirty="0">
              <a:solidFill>
                <a:schemeClr val="bg1"/>
              </a:solidFill>
              <a:latin typeface="Courier New" charset="0"/>
              <a:ea typeface="Courier New" charset="0"/>
              <a:cs typeface="Courier New" charset="0"/>
            </a:endParaRPr>
          </a:p>
        </p:txBody>
      </p:sp>
      <p:sp>
        <p:nvSpPr>
          <p:cNvPr id="8" name="TextBox 7"/>
          <p:cNvSpPr txBox="1"/>
          <p:nvPr/>
        </p:nvSpPr>
        <p:spPr>
          <a:xfrm>
            <a:off x="1576136" y="6197403"/>
            <a:ext cx="2803973" cy="369332"/>
          </a:xfrm>
          <a:prstGeom prst="rect">
            <a:avLst/>
          </a:prstGeom>
          <a:solidFill>
            <a:schemeClr val="tx1">
              <a:lumMod val="85000"/>
            </a:schemeClr>
          </a:solidFill>
        </p:spPr>
        <p:txBody>
          <a:bodyPr wrap="none" rtlCol="0">
            <a:spAutoFit/>
          </a:bodyPr>
          <a:lstStyle/>
          <a:p>
            <a:r>
              <a:rPr lang="en-US" b="1" dirty="0">
                <a:solidFill>
                  <a:schemeClr val="bg1"/>
                </a:solidFill>
                <a:latin typeface="Courier New" charset="0"/>
                <a:ea typeface="Courier New" charset="0"/>
                <a:cs typeface="Courier New" charset="0"/>
              </a:rPr>
              <a:t>from </a:t>
            </a:r>
            <a:r>
              <a:rPr lang="en-US" dirty="0" err="1">
                <a:solidFill>
                  <a:schemeClr val="bg1"/>
                </a:solidFill>
                <a:latin typeface="Courier New" charset="0"/>
                <a:ea typeface="Courier New" charset="0"/>
                <a:cs typeface="Courier New" charset="0"/>
              </a:rPr>
              <a:t>pylab</a:t>
            </a:r>
            <a:r>
              <a:rPr lang="en-US" dirty="0">
                <a:solidFill>
                  <a:schemeClr val="bg1"/>
                </a:solidFill>
                <a:latin typeface="Courier New" charset="0"/>
                <a:ea typeface="Courier New" charset="0"/>
                <a:cs typeface="Courier New" charset="0"/>
              </a:rPr>
              <a:t> </a:t>
            </a:r>
            <a:r>
              <a:rPr lang="en-US" b="1" dirty="0">
                <a:solidFill>
                  <a:schemeClr val="bg1"/>
                </a:solidFill>
                <a:latin typeface="Courier New" charset="0"/>
                <a:ea typeface="Courier New" charset="0"/>
                <a:cs typeface="Courier New" charset="0"/>
              </a:rPr>
              <a:t>import </a:t>
            </a:r>
            <a:r>
              <a:rPr lang="en-US" dirty="0">
                <a:solidFill>
                  <a:schemeClr val="bg1"/>
                </a:solidFill>
                <a:latin typeface="Courier New" charset="0"/>
                <a:ea typeface="Courier New" charset="0"/>
                <a:cs typeface="Courier New" charset="0"/>
              </a:rPr>
              <a:t>*</a:t>
            </a:r>
          </a:p>
        </p:txBody>
      </p:sp>
    </p:spTree>
    <p:extLst>
      <p:ext uri="{BB962C8B-B14F-4D97-AF65-F5344CB8AC3E}">
        <p14:creationId xmlns:p14="http://schemas.microsoft.com/office/powerpoint/2010/main" val="696473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 (</a:t>
            </a:r>
            <a:r>
              <a:rPr lang="en-US" dirty="0" err="1"/>
              <a:t>pylab</a:t>
            </a:r>
            <a:r>
              <a:rPr lang="en-US" dirty="0"/>
              <a:t> vs </a:t>
            </a:r>
            <a:r>
              <a:rPr lang="en-US" dirty="0" err="1"/>
              <a:t>pyplot</a:t>
            </a:r>
            <a:r>
              <a:rPr lang="en-US" dirty="0"/>
              <a:t>)</a:t>
            </a:r>
          </a:p>
        </p:txBody>
      </p:sp>
      <p:sp>
        <p:nvSpPr>
          <p:cNvPr id="4" name="Slide Number Placeholder 3"/>
          <p:cNvSpPr>
            <a:spLocks noGrp="1"/>
          </p:cNvSpPr>
          <p:nvPr>
            <p:ph type="sldNum" sz="quarter" idx="12"/>
          </p:nvPr>
        </p:nvSpPr>
        <p:spPr/>
        <p:txBody>
          <a:bodyPr/>
          <a:lstStyle/>
          <a:p>
            <a:fld id="{D57F1E4F-1CFF-5643-939E-02111984F565}" type="slidenum">
              <a:rPr lang="en-US" smtClean="0"/>
              <a:t>17</a:t>
            </a:fld>
            <a:endParaRPr lang="en-US" dirty="0"/>
          </a:p>
        </p:txBody>
      </p:sp>
      <p:sp>
        <p:nvSpPr>
          <p:cNvPr id="5" name="TextBox 4"/>
          <p:cNvSpPr txBox="1"/>
          <p:nvPr/>
        </p:nvSpPr>
        <p:spPr>
          <a:xfrm>
            <a:off x="4704347" y="6448069"/>
            <a:ext cx="7659469" cy="323165"/>
          </a:xfrm>
          <a:prstGeom prst="rect">
            <a:avLst/>
          </a:prstGeom>
          <a:noFill/>
        </p:spPr>
        <p:txBody>
          <a:bodyPr wrap="none" rtlCol="0">
            <a:spAutoFit/>
          </a:bodyPr>
          <a:lstStyle/>
          <a:p>
            <a:r>
              <a:rPr lang="en-US" sz="1500" dirty="0"/>
              <a:t>Python 2.7.10, Editor: </a:t>
            </a:r>
            <a:r>
              <a:rPr lang="en-US" sz="1500" dirty="0" err="1"/>
              <a:t>Pycharm</a:t>
            </a:r>
            <a:r>
              <a:rPr lang="en-US" sz="1500" dirty="0"/>
              <a:t> Community Edition V.2017.1.4, </a:t>
            </a:r>
            <a:r>
              <a:rPr lang="en-US" sz="1500" dirty="0" err="1"/>
              <a:t>Matplotlib</a:t>
            </a:r>
            <a:r>
              <a:rPr lang="en-US" sz="1500" dirty="0"/>
              <a:t> V.2.0.2   </a:t>
            </a:r>
          </a:p>
        </p:txBody>
      </p:sp>
      <p:sp>
        <p:nvSpPr>
          <p:cNvPr id="6" name="TextBox 5"/>
          <p:cNvSpPr txBox="1"/>
          <p:nvPr/>
        </p:nvSpPr>
        <p:spPr>
          <a:xfrm>
            <a:off x="646111" y="1350063"/>
            <a:ext cx="3185487" cy="2400657"/>
          </a:xfrm>
          <a:prstGeom prst="rect">
            <a:avLst/>
          </a:prstGeom>
          <a:solidFill>
            <a:schemeClr val="tx1">
              <a:lumMod val="85000"/>
            </a:schemeClr>
          </a:solidFill>
        </p:spPr>
        <p:txBody>
          <a:bodyPr wrap="none" rtlCol="0">
            <a:spAutoFit/>
          </a:bodyPr>
          <a:lstStyle/>
          <a:p>
            <a:r>
              <a:rPr lang="en-US" sz="1500" b="1" dirty="0">
                <a:solidFill>
                  <a:schemeClr val="bg1"/>
                </a:solidFill>
                <a:latin typeface="Courier New" charset="0"/>
                <a:ea typeface="Courier New" charset="0"/>
                <a:cs typeface="Courier New" charset="0"/>
              </a:rPr>
              <a:t>from </a:t>
            </a:r>
            <a:r>
              <a:rPr lang="en-US" sz="1500" dirty="0" err="1">
                <a:solidFill>
                  <a:schemeClr val="bg1"/>
                </a:solidFill>
                <a:latin typeface="Courier New" charset="0"/>
                <a:ea typeface="Courier New" charset="0"/>
                <a:cs typeface="Courier New" charset="0"/>
              </a:rPr>
              <a:t>pylab</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t = </a:t>
            </a:r>
            <a:r>
              <a:rPr lang="en-US" sz="1500" dirty="0" err="1">
                <a:solidFill>
                  <a:schemeClr val="bg1"/>
                </a:solidFill>
                <a:latin typeface="Courier New" charset="0"/>
                <a:ea typeface="Courier New" charset="0"/>
                <a:cs typeface="Courier New" charset="0"/>
              </a:rPr>
              <a:t>arange</a:t>
            </a:r>
            <a:r>
              <a:rPr lang="en-US" sz="1500" dirty="0">
                <a:solidFill>
                  <a:schemeClr val="bg1"/>
                </a:solidFill>
                <a:latin typeface="Courier New" charset="0"/>
                <a:ea typeface="Courier New" charset="0"/>
                <a:cs typeface="Courier New" charset="0"/>
              </a:rPr>
              <a:t>(0.0, 2.0, 0.01)</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s = sin(2.5*pi*t)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plot(</a:t>
            </a:r>
            <a:r>
              <a:rPr lang="en-US" sz="1500" dirty="0" err="1">
                <a:solidFill>
                  <a:schemeClr val="bg1"/>
                </a:solidFill>
                <a:latin typeface="Courier New" charset="0"/>
                <a:ea typeface="Courier New" charset="0"/>
                <a:cs typeface="Courier New" charset="0"/>
              </a:rPr>
              <a:t>t,s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xlabel</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'time (s)'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ylabel</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'voltage (mV)'</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title(</a:t>
            </a:r>
            <a:r>
              <a:rPr lang="en-US" sz="1500" b="1" dirty="0">
                <a:solidFill>
                  <a:schemeClr val="bg1"/>
                </a:solidFill>
                <a:latin typeface="Courier New" charset="0"/>
                <a:ea typeface="Courier New" charset="0"/>
                <a:cs typeface="Courier New" charset="0"/>
              </a:rPr>
              <a:t>'Sine Wave'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grid(</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show()</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08001" y="1626795"/>
            <a:ext cx="5852160" cy="4389120"/>
          </a:xfrm>
          <a:prstGeom prst="rect">
            <a:avLst/>
          </a:prstGeom>
        </p:spPr>
      </p:pic>
      <p:sp>
        <p:nvSpPr>
          <p:cNvPr id="8" name="TextBox 7"/>
          <p:cNvSpPr txBox="1"/>
          <p:nvPr/>
        </p:nvSpPr>
        <p:spPr>
          <a:xfrm>
            <a:off x="357570" y="3978161"/>
            <a:ext cx="3762568" cy="2631490"/>
          </a:xfrm>
          <a:prstGeom prst="rect">
            <a:avLst/>
          </a:prstGeom>
          <a:solidFill>
            <a:schemeClr val="tx1">
              <a:lumMod val="85000"/>
            </a:schemeClr>
          </a:solidFill>
        </p:spPr>
        <p:txBody>
          <a:bodyPr wrap="non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t = </a:t>
            </a:r>
            <a:r>
              <a:rPr lang="en-US" sz="1500" dirty="0" err="1">
                <a:solidFill>
                  <a:schemeClr val="bg1"/>
                </a:solidFill>
                <a:latin typeface="Courier New" charset="0"/>
                <a:ea typeface="Courier New" charset="0"/>
                <a:cs typeface="Courier New" charset="0"/>
              </a:rPr>
              <a:t>np.arange</a:t>
            </a:r>
            <a:r>
              <a:rPr lang="en-US" sz="1500" dirty="0">
                <a:solidFill>
                  <a:schemeClr val="bg1"/>
                </a:solidFill>
                <a:latin typeface="Courier New" charset="0"/>
                <a:ea typeface="Courier New" charset="0"/>
                <a:cs typeface="Courier New" charset="0"/>
              </a:rPr>
              <a:t>(0.0, 2.0, 0.01)</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s = </a:t>
            </a:r>
            <a:r>
              <a:rPr lang="en-US" sz="1500" dirty="0" err="1">
                <a:solidFill>
                  <a:schemeClr val="bg1"/>
                </a:solidFill>
                <a:latin typeface="Courier New" charset="0"/>
                <a:ea typeface="Courier New" charset="0"/>
                <a:cs typeface="Courier New" charset="0"/>
              </a:rPr>
              <a:t>np.sin</a:t>
            </a:r>
            <a:r>
              <a:rPr lang="en-US" sz="1500" dirty="0">
                <a:solidFill>
                  <a:schemeClr val="bg1"/>
                </a:solidFill>
                <a:latin typeface="Courier New" charset="0"/>
                <a:ea typeface="Courier New" charset="0"/>
                <a:cs typeface="Courier New" charset="0"/>
              </a:rPr>
              <a:t>(2.5*</a:t>
            </a:r>
            <a:r>
              <a:rPr lang="en-US" sz="1500" dirty="0" err="1">
                <a:solidFill>
                  <a:schemeClr val="bg1"/>
                </a:solidFill>
                <a:latin typeface="Courier New" charset="0"/>
                <a:ea typeface="Courier New" charset="0"/>
                <a:cs typeface="Courier New" charset="0"/>
              </a:rPr>
              <a:t>np.pi</a:t>
            </a:r>
            <a:r>
              <a:rPr lang="en-US" sz="1500" dirty="0">
                <a:solidFill>
                  <a:schemeClr val="bg1"/>
                </a:solidFill>
                <a:latin typeface="Courier New" charset="0"/>
                <a:ea typeface="Courier New" charset="0"/>
                <a:cs typeface="Courier New" charset="0"/>
              </a:rPr>
              <a:t>*t)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t,s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plt.xlabel</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'time (s)'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plt.ylabel</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'voltage (mV)'</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plt.title</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'Sine Wave'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plt.grid</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spTree>
    <p:extLst>
      <p:ext uri="{BB962C8B-B14F-4D97-AF65-F5344CB8AC3E}">
        <p14:creationId xmlns:p14="http://schemas.microsoft.com/office/powerpoint/2010/main" val="553545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 (cont.)</a:t>
            </a:r>
          </a:p>
        </p:txBody>
      </p:sp>
      <p:sp>
        <p:nvSpPr>
          <p:cNvPr id="4" name="Slide Number Placeholder 3"/>
          <p:cNvSpPr>
            <a:spLocks noGrp="1"/>
          </p:cNvSpPr>
          <p:nvPr>
            <p:ph type="sldNum" sz="quarter" idx="12"/>
          </p:nvPr>
        </p:nvSpPr>
        <p:spPr/>
        <p:txBody>
          <a:bodyPr/>
          <a:lstStyle/>
          <a:p>
            <a:fld id="{D57F1E4F-1CFF-5643-939E-02111984F565}" type="slidenum">
              <a:rPr lang="en-US" smtClean="0"/>
              <a:t>18</a:t>
            </a:fld>
            <a:endParaRPr lang="en-US" dirty="0"/>
          </a:p>
        </p:txBody>
      </p:sp>
      <p:sp>
        <p:nvSpPr>
          <p:cNvPr id="6" name="TextBox 5"/>
          <p:cNvSpPr txBox="1"/>
          <p:nvPr/>
        </p:nvSpPr>
        <p:spPr>
          <a:xfrm>
            <a:off x="6042268" y="2648740"/>
            <a:ext cx="5769528" cy="1384995"/>
          </a:xfrm>
          <a:prstGeom prst="rect">
            <a:avLst/>
          </a:prstGeom>
          <a:solidFill>
            <a:schemeClr val="tx1">
              <a:lumMod val="85000"/>
            </a:schemeClr>
          </a:solidFill>
        </p:spPr>
        <p:txBody>
          <a:bodyPr wrap="none" rtlCol="0">
            <a:spAutoFit/>
          </a:bodyPr>
          <a:lstStyle/>
          <a:p>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numpy</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a:solidFill>
                  <a:schemeClr val="bg1"/>
                </a:solidFill>
                <a:latin typeface="Courier New" charset="0"/>
                <a:ea typeface="Courier New" charset="0"/>
                <a:cs typeface="Courier New" charset="0"/>
              </a:rPr>
              <a:t>np</a:t>
            </a:r>
            <a:br>
              <a:rPr lang="en-US" sz="1400" dirty="0">
                <a:solidFill>
                  <a:schemeClr val="bg1"/>
                </a:solidFill>
                <a:latin typeface="Courier New" charset="0"/>
                <a:ea typeface="Courier New" charset="0"/>
                <a:cs typeface="Courier New" charset="0"/>
              </a:rPr>
            </a:br>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matplotlib.pyplot</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err="1">
                <a:solidFill>
                  <a:schemeClr val="bg1"/>
                </a:solidFill>
                <a:latin typeface="Courier New" charset="0"/>
                <a:ea typeface="Courier New" charset="0"/>
                <a:cs typeface="Courier New" charset="0"/>
              </a:rPr>
              <a:t>plt</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 = </a:t>
            </a:r>
            <a:r>
              <a:rPr lang="en-US" sz="1400" dirty="0" err="1">
                <a:solidFill>
                  <a:schemeClr val="bg1"/>
                </a:solidFill>
                <a:latin typeface="Courier New" charset="0"/>
                <a:ea typeface="Courier New" charset="0"/>
                <a:cs typeface="Courier New" charset="0"/>
              </a:rPr>
              <a:t>np.array</a:t>
            </a:r>
            <a:r>
              <a:rPr lang="en-US" sz="1400" dirty="0">
                <a:solidFill>
                  <a:schemeClr val="bg1"/>
                </a:solidFill>
                <a:latin typeface="Courier New" charset="0"/>
                <a:ea typeface="Courier New" charset="0"/>
                <a:cs typeface="Courier New" charset="0"/>
              </a:rPr>
              <a:t>([1,2,3,4,5,6,7,8])</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exponential_data</a:t>
            </a:r>
            <a:r>
              <a:rPr lang="en-US" sz="1400" dirty="0">
                <a:solidFill>
                  <a:schemeClr val="bg1"/>
                </a:solidFill>
                <a:latin typeface="Courier New" charset="0"/>
                <a:ea typeface="Courier New" charset="0"/>
                <a:cs typeface="Courier New" charset="0"/>
              </a:rPr>
              <a:t> = </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**2</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plt.plot</a:t>
            </a:r>
            <a:r>
              <a:rPr lang="en-US" sz="1400" dirty="0">
                <a:solidFill>
                  <a:schemeClr val="bg1"/>
                </a:solidFill>
                <a:latin typeface="Courier New" charset="0"/>
                <a:ea typeface="Courier New" charset="0"/>
                <a:cs typeface="Courier New" charset="0"/>
              </a:rPr>
              <a:t>(</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'-o'</a:t>
            </a: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exponential_data</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'-o'</a:t>
            </a:r>
            <a:r>
              <a:rPr lang="en-US" sz="1400" dirty="0">
                <a:solidFill>
                  <a:schemeClr val="bg1"/>
                </a:solidFill>
                <a:latin typeface="Courier New" charset="0"/>
                <a:ea typeface="Courier New" charset="0"/>
                <a:cs typeface="Courier New" charset="0"/>
              </a:rPr>
              <a:t>) </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plt.show</a:t>
            </a:r>
            <a:r>
              <a:rPr lang="en-US" sz="14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877" y="1660995"/>
            <a:ext cx="5852160" cy="4389120"/>
          </a:xfrm>
          <a:prstGeom prst="rect">
            <a:avLst/>
          </a:prstGeom>
        </p:spPr>
      </p:pic>
    </p:spTree>
    <p:extLst>
      <p:ext uri="{BB962C8B-B14F-4D97-AF65-F5344CB8AC3E}">
        <p14:creationId xmlns:p14="http://schemas.microsoft.com/office/powerpoint/2010/main" val="21025666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 (cont.)</a:t>
            </a:r>
          </a:p>
        </p:txBody>
      </p:sp>
      <p:sp>
        <p:nvSpPr>
          <p:cNvPr id="4" name="Slide Number Placeholder 3"/>
          <p:cNvSpPr>
            <a:spLocks noGrp="1"/>
          </p:cNvSpPr>
          <p:nvPr>
            <p:ph type="sldNum" sz="quarter" idx="12"/>
          </p:nvPr>
        </p:nvSpPr>
        <p:spPr/>
        <p:txBody>
          <a:bodyPr/>
          <a:lstStyle/>
          <a:p>
            <a:fld id="{D57F1E4F-1CFF-5643-939E-02111984F565}" type="slidenum">
              <a:rPr lang="en-US" smtClean="0"/>
              <a:t>19</a:t>
            </a:fld>
            <a:endParaRPr lang="en-US" dirty="0"/>
          </a:p>
        </p:txBody>
      </p:sp>
      <p:sp>
        <p:nvSpPr>
          <p:cNvPr id="6" name="TextBox 5"/>
          <p:cNvSpPr txBox="1"/>
          <p:nvPr/>
        </p:nvSpPr>
        <p:spPr>
          <a:xfrm>
            <a:off x="6042268" y="2648740"/>
            <a:ext cx="5876930" cy="2246769"/>
          </a:xfrm>
          <a:prstGeom prst="rect">
            <a:avLst/>
          </a:prstGeom>
          <a:solidFill>
            <a:schemeClr val="tx1">
              <a:lumMod val="85000"/>
            </a:schemeClr>
          </a:solidFill>
        </p:spPr>
        <p:txBody>
          <a:bodyPr wrap="none" rtlCol="0">
            <a:spAutoFit/>
          </a:bodyPr>
          <a:lstStyle/>
          <a:p>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numpy</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a:solidFill>
                  <a:schemeClr val="bg1"/>
                </a:solidFill>
                <a:latin typeface="Courier New" charset="0"/>
                <a:ea typeface="Courier New" charset="0"/>
                <a:cs typeface="Courier New" charset="0"/>
              </a:rPr>
              <a:t>np</a:t>
            </a:r>
            <a:br>
              <a:rPr lang="en-US" sz="1400" dirty="0">
                <a:solidFill>
                  <a:schemeClr val="bg1"/>
                </a:solidFill>
                <a:latin typeface="Courier New" charset="0"/>
                <a:ea typeface="Courier New" charset="0"/>
                <a:cs typeface="Courier New" charset="0"/>
              </a:rPr>
            </a:br>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matplotlib.pyplot</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err="1">
                <a:solidFill>
                  <a:schemeClr val="bg1"/>
                </a:solidFill>
                <a:latin typeface="Courier New" charset="0"/>
                <a:ea typeface="Courier New" charset="0"/>
                <a:cs typeface="Courier New" charset="0"/>
              </a:rPr>
              <a:t>plt</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 = </a:t>
            </a:r>
            <a:r>
              <a:rPr lang="en-US" sz="1400" dirty="0" err="1">
                <a:solidFill>
                  <a:schemeClr val="bg1"/>
                </a:solidFill>
                <a:latin typeface="Courier New" charset="0"/>
                <a:ea typeface="Courier New" charset="0"/>
                <a:cs typeface="Courier New" charset="0"/>
              </a:rPr>
              <a:t>np.array</a:t>
            </a:r>
            <a:r>
              <a:rPr lang="en-US" sz="1400" dirty="0">
                <a:solidFill>
                  <a:schemeClr val="bg1"/>
                </a:solidFill>
                <a:latin typeface="Courier New" charset="0"/>
                <a:ea typeface="Courier New" charset="0"/>
                <a:cs typeface="Courier New" charset="0"/>
              </a:rPr>
              <a:t>([1,2,3,4,5,6,7,8])</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exponential_data</a:t>
            </a:r>
            <a:r>
              <a:rPr lang="en-US" sz="1400" dirty="0">
                <a:solidFill>
                  <a:schemeClr val="bg1"/>
                </a:solidFill>
                <a:latin typeface="Courier New" charset="0"/>
                <a:ea typeface="Courier New" charset="0"/>
                <a:cs typeface="Courier New" charset="0"/>
              </a:rPr>
              <a:t> = </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**2</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plt.plot</a:t>
            </a:r>
            <a:r>
              <a:rPr lang="en-US" sz="1400" dirty="0">
                <a:solidFill>
                  <a:schemeClr val="bg1"/>
                </a:solidFill>
                <a:latin typeface="Courier New" charset="0"/>
                <a:ea typeface="Courier New" charset="0"/>
                <a:cs typeface="Courier New" charset="0"/>
              </a:rPr>
              <a:t>(</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'-o'</a:t>
            </a: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exponential_data</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'-o'</a:t>
            </a:r>
            <a:r>
              <a:rPr lang="en-US" sz="1400" dirty="0">
                <a:solidFill>
                  <a:schemeClr val="bg1"/>
                </a:solidFill>
                <a:latin typeface="Courier New" charset="0"/>
                <a:ea typeface="Courier New" charset="0"/>
                <a:cs typeface="Courier New" charset="0"/>
              </a:rPr>
              <a:t>)</a:t>
            </a:r>
          </a:p>
          <a:p>
            <a:r>
              <a:rPr lang="en-US" sz="1400" dirty="0" err="1">
                <a:solidFill>
                  <a:schemeClr val="bg1"/>
                </a:solidFill>
                <a:latin typeface="Courier New" charset="0"/>
                <a:ea typeface="Courier New" charset="0"/>
                <a:cs typeface="Courier New" charset="0"/>
              </a:rPr>
              <a:t>plt.gca</a:t>
            </a:r>
            <a:r>
              <a:rPr lang="en-US" sz="1400" dirty="0">
                <a:solidFill>
                  <a:schemeClr val="bg1"/>
                </a:solidFill>
                <a:latin typeface="Courier New" charset="0"/>
                <a:ea typeface="Courier New" charset="0"/>
                <a:cs typeface="Courier New" charset="0"/>
              </a:rPr>
              <a:t>().</a:t>
            </a:r>
            <a:r>
              <a:rPr lang="en-US" sz="1400" dirty="0" err="1">
                <a:solidFill>
                  <a:schemeClr val="bg1"/>
                </a:solidFill>
                <a:latin typeface="Courier New" charset="0"/>
                <a:ea typeface="Courier New" charset="0"/>
                <a:cs typeface="Courier New" charset="0"/>
              </a:rPr>
              <a:t>fill_between</a:t>
            </a:r>
            <a:r>
              <a:rPr lang="en-US" sz="1400" dirty="0">
                <a:solidFill>
                  <a:schemeClr val="bg1"/>
                </a:solidFill>
                <a:latin typeface="Courier New" charset="0"/>
                <a:ea typeface="Courier New" charset="0"/>
                <a:cs typeface="Courier New" charset="0"/>
              </a:rPr>
              <a:t>(range(</a:t>
            </a:r>
            <a:r>
              <a:rPr lang="en-US" sz="1400" dirty="0" err="1">
                <a:solidFill>
                  <a:schemeClr val="bg1"/>
                </a:solidFill>
                <a:latin typeface="Courier New" charset="0"/>
                <a:ea typeface="Courier New" charset="0"/>
                <a:cs typeface="Courier New" charset="0"/>
              </a:rPr>
              <a:t>len</a:t>
            </a:r>
            <a:r>
              <a:rPr lang="en-US" sz="1400" dirty="0">
                <a:solidFill>
                  <a:schemeClr val="bg1"/>
                </a:solidFill>
                <a:latin typeface="Courier New" charset="0"/>
                <a:ea typeface="Courier New" charset="0"/>
                <a:cs typeface="Courier New" charset="0"/>
              </a:rPr>
              <a:t>(</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exponential_data</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facecolor</a:t>
            </a:r>
            <a:r>
              <a:rPr lang="en-US" sz="1400" dirty="0">
                <a:solidFill>
                  <a:schemeClr val="bg1"/>
                </a:solidFill>
                <a:latin typeface="Courier New" charset="0"/>
                <a:ea typeface="Courier New" charset="0"/>
                <a:cs typeface="Courier New" charset="0"/>
              </a:rPr>
              <a:t>=</a:t>
            </a:r>
            <a:r>
              <a:rPr lang="en-US" sz="1400" b="1" dirty="0">
                <a:solidFill>
                  <a:schemeClr val="bg1"/>
                </a:solidFill>
                <a:latin typeface="Courier New" charset="0"/>
                <a:ea typeface="Courier New" charset="0"/>
                <a:cs typeface="Courier New" charset="0"/>
              </a:rPr>
              <a:t>'blue'</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alpha=0.25)</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plt.show</a:t>
            </a:r>
            <a:r>
              <a:rPr lang="en-US" sz="1400" dirty="0">
                <a:solidFill>
                  <a:schemeClr val="bg1"/>
                </a:solidFill>
                <a:latin typeface="Courier New" charset="0"/>
                <a:ea typeface="Courier New" charset="0"/>
                <a:cs typeface="Courier New" charset="0"/>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288" y="1654508"/>
            <a:ext cx="5852160" cy="4389120"/>
          </a:xfrm>
          <a:prstGeom prst="rect">
            <a:avLst/>
          </a:prstGeom>
        </p:spPr>
      </p:pic>
    </p:spTree>
    <p:extLst>
      <p:ext uri="{BB962C8B-B14F-4D97-AF65-F5344CB8AC3E}">
        <p14:creationId xmlns:p14="http://schemas.microsoft.com/office/powerpoint/2010/main" val="15300668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Syllabus of the course</a:t>
            </a:r>
          </a:p>
        </p:txBody>
      </p:sp>
      <p:sp>
        <p:nvSpPr>
          <p:cNvPr id="3" name="Content Placeholder 2"/>
          <p:cNvSpPr>
            <a:spLocks noGrp="1"/>
          </p:cNvSpPr>
          <p:nvPr>
            <p:ph idx="1"/>
          </p:nvPr>
        </p:nvSpPr>
        <p:spPr>
          <a:xfrm>
            <a:off x="1103312" y="2052918"/>
            <a:ext cx="10798878" cy="4195481"/>
          </a:xfrm>
        </p:spPr>
        <p:txBody>
          <a:bodyPr>
            <a:normAutofit/>
          </a:bodyPr>
          <a:lstStyle/>
          <a:p>
            <a:r>
              <a:rPr lang="en-US" sz="2800" dirty="0"/>
              <a:t>4 hours</a:t>
            </a:r>
          </a:p>
          <a:p>
            <a:r>
              <a:rPr lang="en-US" sz="2800" dirty="0"/>
              <a:t>Visualize multiple forms of 2D graphs</a:t>
            </a:r>
          </a:p>
          <a:p>
            <a:r>
              <a:rPr lang="en-US" sz="2800" dirty="0"/>
              <a:t>Customize graphs</a:t>
            </a:r>
          </a:p>
          <a:p>
            <a:r>
              <a:rPr lang="en-US" sz="2800" dirty="0"/>
              <a:t>Load data from files or from Internet sources for data visualization</a:t>
            </a:r>
          </a:p>
          <a:p>
            <a:r>
              <a:rPr lang="en-US" sz="2800" dirty="0"/>
              <a:t>Graphs and Networks Visualization</a:t>
            </a:r>
          </a:p>
        </p:txBody>
      </p:sp>
      <p:sp>
        <p:nvSpPr>
          <p:cNvPr id="5" name="Slide Number Placeholder 4"/>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804033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 (cont.)</a:t>
            </a:r>
          </a:p>
        </p:txBody>
      </p:sp>
      <p:sp>
        <p:nvSpPr>
          <p:cNvPr id="4" name="Slide Number Placeholder 3"/>
          <p:cNvSpPr>
            <a:spLocks noGrp="1"/>
          </p:cNvSpPr>
          <p:nvPr>
            <p:ph type="sldNum" sz="quarter" idx="12"/>
          </p:nvPr>
        </p:nvSpPr>
        <p:spPr/>
        <p:txBody>
          <a:bodyPr/>
          <a:lstStyle/>
          <a:p>
            <a:fld id="{D57F1E4F-1CFF-5643-939E-02111984F565}" type="slidenum">
              <a:rPr lang="en-US" smtClean="0"/>
              <a:t>20</a:t>
            </a:fld>
            <a:endParaRPr lang="en-US" dirty="0"/>
          </a:p>
        </p:txBody>
      </p:sp>
      <p:sp>
        <p:nvSpPr>
          <p:cNvPr id="6" name="TextBox 5"/>
          <p:cNvSpPr txBox="1"/>
          <p:nvPr/>
        </p:nvSpPr>
        <p:spPr>
          <a:xfrm>
            <a:off x="6042268" y="2648740"/>
            <a:ext cx="5876930" cy="2523768"/>
          </a:xfrm>
          <a:prstGeom prst="rect">
            <a:avLst/>
          </a:prstGeom>
          <a:solidFill>
            <a:schemeClr val="tx1">
              <a:lumMod val="85000"/>
            </a:schemeClr>
          </a:solidFill>
        </p:spPr>
        <p:txBody>
          <a:bodyPr wrap="none" rtlCol="0">
            <a:spAutoFit/>
          </a:bodyPr>
          <a:lstStyle/>
          <a:p>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numpy</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a:solidFill>
                  <a:schemeClr val="bg1"/>
                </a:solidFill>
                <a:latin typeface="Courier New" charset="0"/>
                <a:ea typeface="Courier New" charset="0"/>
                <a:cs typeface="Courier New" charset="0"/>
              </a:rPr>
              <a:t>np</a:t>
            </a:r>
            <a:br>
              <a:rPr lang="en-US" sz="1400" dirty="0">
                <a:solidFill>
                  <a:schemeClr val="bg1"/>
                </a:solidFill>
                <a:latin typeface="Courier New" charset="0"/>
                <a:ea typeface="Courier New" charset="0"/>
                <a:cs typeface="Courier New" charset="0"/>
              </a:rPr>
            </a:br>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matplotlib.pyplot</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err="1">
                <a:solidFill>
                  <a:schemeClr val="bg1"/>
                </a:solidFill>
                <a:latin typeface="Courier New" charset="0"/>
                <a:ea typeface="Courier New" charset="0"/>
                <a:cs typeface="Courier New" charset="0"/>
              </a:rPr>
              <a:t>plt</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 = </a:t>
            </a:r>
            <a:r>
              <a:rPr lang="en-US" sz="1400" dirty="0" err="1">
                <a:solidFill>
                  <a:schemeClr val="bg1"/>
                </a:solidFill>
                <a:latin typeface="Courier New" charset="0"/>
                <a:ea typeface="Courier New" charset="0"/>
                <a:cs typeface="Courier New" charset="0"/>
              </a:rPr>
              <a:t>np.array</a:t>
            </a:r>
            <a:r>
              <a:rPr lang="en-US" sz="1400" dirty="0">
                <a:solidFill>
                  <a:schemeClr val="bg1"/>
                </a:solidFill>
                <a:latin typeface="Courier New" charset="0"/>
                <a:ea typeface="Courier New" charset="0"/>
                <a:cs typeface="Courier New" charset="0"/>
              </a:rPr>
              <a:t>([1,2,3,4,5,6,7,8])</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exponential_data</a:t>
            </a:r>
            <a:r>
              <a:rPr lang="en-US" sz="1400" dirty="0">
                <a:solidFill>
                  <a:schemeClr val="bg1"/>
                </a:solidFill>
                <a:latin typeface="Courier New" charset="0"/>
                <a:ea typeface="Courier New" charset="0"/>
                <a:cs typeface="Courier New" charset="0"/>
              </a:rPr>
              <a:t> = </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**2</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plt.plot</a:t>
            </a:r>
            <a:r>
              <a:rPr lang="en-US" sz="1400" dirty="0">
                <a:solidFill>
                  <a:schemeClr val="bg1"/>
                </a:solidFill>
                <a:latin typeface="Courier New" charset="0"/>
                <a:ea typeface="Courier New" charset="0"/>
                <a:cs typeface="Courier New" charset="0"/>
              </a:rPr>
              <a:t>(</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'-o'</a:t>
            </a: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exponential_data</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'-o'</a:t>
            </a:r>
            <a:r>
              <a:rPr lang="en-US" sz="1400" dirty="0">
                <a:solidFill>
                  <a:schemeClr val="bg1"/>
                </a:solidFill>
                <a:latin typeface="Courier New" charset="0"/>
                <a:ea typeface="Courier New" charset="0"/>
                <a:cs typeface="Courier New" charset="0"/>
              </a:rPr>
              <a:t>)</a:t>
            </a:r>
          </a:p>
          <a:p>
            <a:r>
              <a:rPr lang="en-US" sz="1400" dirty="0" err="1">
                <a:solidFill>
                  <a:schemeClr val="bg1"/>
                </a:solidFill>
                <a:latin typeface="Courier New" charset="0"/>
                <a:ea typeface="Courier New" charset="0"/>
                <a:cs typeface="Courier New" charset="0"/>
              </a:rPr>
              <a:t>plt.gca</a:t>
            </a:r>
            <a:r>
              <a:rPr lang="en-US" sz="1400" dirty="0">
                <a:solidFill>
                  <a:schemeClr val="bg1"/>
                </a:solidFill>
                <a:latin typeface="Courier New" charset="0"/>
                <a:ea typeface="Courier New" charset="0"/>
                <a:cs typeface="Courier New" charset="0"/>
              </a:rPr>
              <a:t>().</a:t>
            </a:r>
            <a:r>
              <a:rPr lang="en-US" sz="1400" dirty="0" err="1">
                <a:solidFill>
                  <a:schemeClr val="bg1"/>
                </a:solidFill>
                <a:latin typeface="Courier New" charset="0"/>
                <a:ea typeface="Courier New" charset="0"/>
                <a:cs typeface="Courier New" charset="0"/>
              </a:rPr>
              <a:t>fill_between</a:t>
            </a:r>
            <a:r>
              <a:rPr lang="en-US" sz="1400" dirty="0">
                <a:solidFill>
                  <a:schemeClr val="bg1"/>
                </a:solidFill>
                <a:latin typeface="Courier New" charset="0"/>
                <a:ea typeface="Courier New" charset="0"/>
                <a:cs typeface="Courier New" charset="0"/>
              </a:rPr>
              <a:t>(range(</a:t>
            </a:r>
            <a:r>
              <a:rPr lang="en-US" sz="1400" dirty="0" err="1">
                <a:solidFill>
                  <a:schemeClr val="bg1"/>
                </a:solidFill>
                <a:latin typeface="Courier New" charset="0"/>
                <a:ea typeface="Courier New" charset="0"/>
                <a:cs typeface="Courier New" charset="0"/>
              </a:rPr>
              <a:t>len</a:t>
            </a:r>
            <a:r>
              <a:rPr lang="en-US" sz="1400" dirty="0">
                <a:solidFill>
                  <a:schemeClr val="bg1"/>
                </a:solidFill>
                <a:latin typeface="Courier New" charset="0"/>
                <a:ea typeface="Courier New" charset="0"/>
                <a:cs typeface="Courier New" charset="0"/>
              </a:rPr>
              <a:t>(</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linear_data</a:t>
            </a: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exponential_data</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facecolor</a:t>
            </a:r>
            <a:r>
              <a:rPr lang="en-US" sz="1400" dirty="0">
                <a:solidFill>
                  <a:schemeClr val="bg1"/>
                </a:solidFill>
                <a:latin typeface="Courier New" charset="0"/>
                <a:ea typeface="Courier New" charset="0"/>
                <a:cs typeface="Courier New" charset="0"/>
              </a:rPr>
              <a:t>=</a:t>
            </a:r>
            <a:r>
              <a:rPr lang="en-US" sz="1400" b="1" dirty="0">
                <a:solidFill>
                  <a:schemeClr val="bg1"/>
                </a:solidFill>
                <a:latin typeface="Courier New" charset="0"/>
                <a:ea typeface="Courier New" charset="0"/>
                <a:cs typeface="Courier New" charset="0"/>
              </a:rPr>
              <a:t>'blue'</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alpha=0.25)</a:t>
            </a:r>
          </a:p>
          <a:p>
            <a:r>
              <a:rPr lang="en-US" sz="1500" dirty="0" err="1">
                <a:solidFill>
                  <a:schemeClr val="bg1"/>
                </a:solidFill>
                <a:latin typeface="Courier New" charset="0"/>
                <a:ea typeface="Courier New" charset="0"/>
                <a:cs typeface="Courier New" charset="0"/>
              </a:rPr>
              <a:t>plt.legend</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'Linear line'</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'Exponential line'</a:t>
            </a:r>
            <a:r>
              <a:rPr lang="en-US" sz="1500" dirty="0">
                <a:solidFill>
                  <a:schemeClr val="bg1"/>
                </a:solidFill>
                <a:latin typeface="Courier New" charset="0"/>
                <a:ea typeface="Courier New" charset="0"/>
                <a:cs typeface="Courier New" charset="0"/>
              </a:rPr>
              <a:t>]) </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plt.show</a:t>
            </a:r>
            <a:r>
              <a:rPr lang="en-US" sz="14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248" y="1716064"/>
            <a:ext cx="5852160" cy="4389120"/>
          </a:xfrm>
          <a:prstGeom prst="rect">
            <a:avLst/>
          </a:prstGeom>
        </p:spPr>
      </p:pic>
    </p:spTree>
    <p:extLst>
      <p:ext uri="{BB962C8B-B14F-4D97-AF65-F5344CB8AC3E}">
        <p14:creationId xmlns:p14="http://schemas.microsoft.com/office/powerpoint/2010/main" val="1377618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Line chart (cont.)</a:t>
            </a:r>
          </a:p>
        </p:txBody>
      </p:sp>
      <p:sp>
        <p:nvSpPr>
          <p:cNvPr id="4" name="Slide Number Placeholder 3"/>
          <p:cNvSpPr>
            <a:spLocks noGrp="1"/>
          </p:cNvSpPr>
          <p:nvPr>
            <p:ph type="sldNum" sz="quarter" idx="12"/>
          </p:nvPr>
        </p:nvSpPr>
        <p:spPr/>
        <p:txBody>
          <a:bodyPr/>
          <a:lstStyle/>
          <a:p>
            <a:fld id="{D57F1E4F-1CFF-5643-939E-02111984F565}" type="slidenum">
              <a:rPr lang="en-US" smtClean="0"/>
              <a:t>21</a:t>
            </a:fld>
            <a:endParaRPr lang="en-US" dirty="0"/>
          </a:p>
        </p:txBody>
      </p:sp>
      <p:sp>
        <p:nvSpPr>
          <p:cNvPr id="6" name="TextBox 5"/>
          <p:cNvSpPr txBox="1"/>
          <p:nvPr/>
        </p:nvSpPr>
        <p:spPr>
          <a:xfrm>
            <a:off x="6198678" y="1399506"/>
            <a:ext cx="5868996" cy="5022236"/>
          </a:xfrm>
          <a:prstGeom prst="rect">
            <a:avLst/>
          </a:prstGeom>
          <a:solidFill>
            <a:schemeClr val="tx1">
              <a:lumMod val="85000"/>
            </a:schemeClr>
          </a:solidFill>
        </p:spPr>
        <p:txBody>
          <a:bodyPr wrap="square" rtlCol="0">
            <a:spAutoFit/>
          </a:bodyPr>
          <a:lstStyle/>
          <a:p>
            <a:r>
              <a:rPr lang="en-US" sz="1300" b="1" dirty="0">
                <a:solidFill>
                  <a:schemeClr val="bg1"/>
                </a:solidFill>
                <a:latin typeface="Courier New" charset="0"/>
                <a:ea typeface="Courier New" charset="0"/>
                <a:cs typeface="Courier New" charset="0"/>
              </a:rPr>
              <a:t>import </a:t>
            </a:r>
            <a:r>
              <a:rPr lang="en-US" sz="1300" dirty="0" err="1">
                <a:solidFill>
                  <a:schemeClr val="bg1"/>
                </a:solidFill>
                <a:latin typeface="Courier New" charset="0"/>
                <a:ea typeface="Courier New" charset="0"/>
                <a:cs typeface="Courier New" charset="0"/>
              </a:rPr>
              <a:t>numpy</a:t>
            </a:r>
            <a:r>
              <a:rPr lang="en-US" sz="1300" dirty="0">
                <a:solidFill>
                  <a:schemeClr val="bg1"/>
                </a:solidFill>
                <a:latin typeface="Courier New" charset="0"/>
                <a:ea typeface="Courier New" charset="0"/>
                <a:cs typeface="Courier New" charset="0"/>
              </a:rPr>
              <a:t> </a:t>
            </a:r>
            <a:r>
              <a:rPr lang="en-US" sz="1300" b="1" dirty="0">
                <a:solidFill>
                  <a:schemeClr val="bg1"/>
                </a:solidFill>
                <a:latin typeface="Courier New" charset="0"/>
                <a:ea typeface="Courier New" charset="0"/>
                <a:cs typeface="Courier New" charset="0"/>
              </a:rPr>
              <a:t>as </a:t>
            </a:r>
            <a:r>
              <a:rPr lang="en-US" sz="1300" dirty="0">
                <a:solidFill>
                  <a:schemeClr val="bg1"/>
                </a:solidFill>
                <a:latin typeface="Courier New" charset="0"/>
                <a:ea typeface="Courier New" charset="0"/>
                <a:cs typeface="Courier New" charset="0"/>
              </a:rPr>
              <a:t>np</a:t>
            </a:r>
            <a:br>
              <a:rPr lang="en-US" sz="1300" dirty="0">
                <a:solidFill>
                  <a:schemeClr val="bg1"/>
                </a:solidFill>
                <a:latin typeface="Courier New" charset="0"/>
                <a:ea typeface="Courier New" charset="0"/>
                <a:cs typeface="Courier New" charset="0"/>
              </a:rPr>
            </a:br>
            <a:r>
              <a:rPr lang="en-US" sz="1300" b="1" dirty="0">
                <a:solidFill>
                  <a:schemeClr val="bg1"/>
                </a:solidFill>
                <a:latin typeface="Courier New" charset="0"/>
                <a:ea typeface="Courier New" charset="0"/>
                <a:cs typeface="Courier New" charset="0"/>
              </a:rPr>
              <a:t>import </a:t>
            </a:r>
            <a:r>
              <a:rPr lang="en-US" sz="1300" dirty="0" err="1">
                <a:solidFill>
                  <a:schemeClr val="bg1"/>
                </a:solidFill>
                <a:latin typeface="Courier New" charset="0"/>
                <a:ea typeface="Courier New" charset="0"/>
                <a:cs typeface="Courier New" charset="0"/>
              </a:rPr>
              <a:t>matplotlib.pyplot</a:t>
            </a:r>
            <a:r>
              <a:rPr lang="en-US" sz="1300" dirty="0">
                <a:solidFill>
                  <a:schemeClr val="bg1"/>
                </a:solidFill>
                <a:latin typeface="Courier New" charset="0"/>
                <a:ea typeface="Courier New" charset="0"/>
                <a:cs typeface="Courier New" charset="0"/>
              </a:rPr>
              <a:t> </a:t>
            </a:r>
            <a:r>
              <a:rPr lang="en-US" sz="1300" b="1" dirty="0">
                <a:solidFill>
                  <a:schemeClr val="bg1"/>
                </a:solidFill>
                <a:latin typeface="Courier New" charset="0"/>
                <a:ea typeface="Courier New" charset="0"/>
                <a:cs typeface="Courier New" charset="0"/>
              </a:rPr>
              <a:t>as </a:t>
            </a:r>
            <a:r>
              <a:rPr lang="en-US" sz="1300" dirty="0" err="1">
                <a:solidFill>
                  <a:schemeClr val="bg1"/>
                </a:solidFill>
                <a:latin typeface="Courier New" charset="0"/>
                <a:ea typeface="Courier New" charset="0"/>
                <a:cs typeface="Courier New" charset="0"/>
              </a:rPr>
              <a:t>plt</a:t>
            </a:r>
            <a:br>
              <a:rPr lang="en-US" sz="1300" dirty="0">
                <a:solidFill>
                  <a:schemeClr val="bg1"/>
                </a:solidFill>
                <a:latin typeface="Courier New" charset="0"/>
                <a:ea typeface="Courier New" charset="0"/>
                <a:cs typeface="Courier New" charset="0"/>
              </a:rPr>
            </a:br>
            <a:r>
              <a:rPr lang="en-US" sz="1300" b="1" dirty="0">
                <a:solidFill>
                  <a:schemeClr val="bg1"/>
                </a:solidFill>
                <a:latin typeface="Courier New" charset="0"/>
                <a:ea typeface="Courier New" charset="0"/>
                <a:cs typeface="Courier New" charset="0"/>
              </a:rPr>
              <a:t>import </a:t>
            </a:r>
            <a:r>
              <a:rPr lang="en-US" sz="1300" dirty="0">
                <a:solidFill>
                  <a:schemeClr val="bg1"/>
                </a:solidFill>
                <a:latin typeface="Courier New" charset="0"/>
                <a:ea typeface="Courier New" charset="0"/>
                <a:cs typeface="Courier New" charset="0"/>
              </a:rPr>
              <a:t>pandas </a:t>
            </a:r>
            <a:r>
              <a:rPr lang="en-US" sz="1300" b="1" dirty="0">
                <a:solidFill>
                  <a:schemeClr val="bg1"/>
                </a:solidFill>
                <a:latin typeface="Courier New" charset="0"/>
                <a:ea typeface="Courier New" charset="0"/>
                <a:cs typeface="Courier New" charset="0"/>
              </a:rPr>
              <a:t>as </a:t>
            </a:r>
            <a:r>
              <a:rPr lang="en-US" sz="1300" dirty="0" err="1">
                <a:solidFill>
                  <a:schemeClr val="bg1"/>
                </a:solidFill>
                <a:latin typeface="Courier New" charset="0"/>
                <a:ea typeface="Courier New" charset="0"/>
                <a:cs typeface="Courier New" charset="0"/>
              </a:rPr>
              <a:t>pd</a:t>
            </a:r>
            <a:br>
              <a:rPr lang="en-US" sz="1300" dirty="0">
                <a:solidFill>
                  <a:schemeClr val="bg1"/>
                </a:solidFill>
                <a:latin typeface="Courier New" charset="0"/>
                <a:ea typeface="Courier New" charset="0"/>
                <a:cs typeface="Courier New" charset="0"/>
              </a:rPr>
            </a:b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linear_data</a:t>
            </a:r>
            <a:r>
              <a:rPr lang="en-US" sz="1300" dirty="0">
                <a:solidFill>
                  <a:schemeClr val="bg1"/>
                </a:solidFill>
                <a:latin typeface="Courier New" charset="0"/>
                <a:ea typeface="Courier New" charset="0"/>
                <a:cs typeface="Courier New" charset="0"/>
              </a:rPr>
              <a:t> = </a:t>
            </a:r>
            <a:r>
              <a:rPr lang="en-US" sz="1300" dirty="0" err="1">
                <a:solidFill>
                  <a:schemeClr val="bg1"/>
                </a:solidFill>
                <a:latin typeface="Courier New" charset="0"/>
                <a:ea typeface="Courier New" charset="0"/>
                <a:cs typeface="Courier New" charset="0"/>
              </a:rPr>
              <a:t>np.array</a:t>
            </a:r>
            <a:r>
              <a:rPr lang="en-US" sz="1300" dirty="0">
                <a:solidFill>
                  <a:schemeClr val="bg1"/>
                </a:solidFill>
                <a:latin typeface="Courier New" charset="0"/>
                <a:ea typeface="Courier New" charset="0"/>
                <a:cs typeface="Courier New" charset="0"/>
              </a:rPr>
              <a:t>([1, 2, 3, 4, 5, 6, 7, 8])</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exponential_data</a:t>
            </a:r>
            <a:r>
              <a:rPr lang="en-US" sz="1300" dirty="0">
                <a:solidFill>
                  <a:schemeClr val="bg1"/>
                </a:solidFill>
                <a:latin typeface="Courier New" charset="0"/>
                <a:ea typeface="Courier New" charset="0"/>
                <a:cs typeface="Courier New" charset="0"/>
              </a:rPr>
              <a:t> = </a:t>
            </a:r>
            <a:r>
              <a:rPr lang="en-US" sz="1300" dirty="0" err="1">
                <a:solidFill>
                  <a:schemeClr val="bg1"/>
                </a:solidFill>
                <a:latin typeface="Courier New" charset="0"/>
                <a:ea typeface="Courier New" charset="0"/>
                <a:cs typeface="Courier New" charset="0"/>
              </a:rPr>
              <a:t>linear_data</a:t>
            </a:r>
            <a:r>
              <a:rPr lang="en-US" sz="1300" dirty="0">
                <a:solidFill>
                  <a:schemeClr val="bg1"/>
                </a:solidFill>
                <a:latin typeface="Courier New" charset="0"/>
                <a:ea typeface="Courier New" charset="0"/>
                <a:cs typeface="Courier New" charset="0"/>
              </a:rPr>
              <a:t> ** 2</a:t>
            </a:r>
            <a:br>
              <a:rPr lang="en-US" sz="1300" dirty="0">
                <a:solidFill>
                  <a:schemeClr val="bg1"/>
                </a:solidFill>
                <a:latin typeface="Courier New" charset="0"/>
                <a:ea typeface="Courier New" charset="0"/>
                <a:cs typeface="Courier New" charset="0"/>
              </a:rPr>
            </a:b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observation_dates</a:t>
            </a:r>
            <a:r>
              <a:rPr lang="en-US" sz="1300" dirty="0">
                <a:solidFill>
                  <a:schemeClr val="bg1"/>
                </a:solidFill>
                <a:latin typeface="Courier New" charset="0"/>
                <a:ea typeface="Courier New" charset="0"/>
                <a:cs typeface="Courier New" charset="0"/>
              </a:rPr>
              <a:t> = </a:t>
            </a:r>
            <a:r>
              <a:rPr lang="en-US" sz="1300" dirty="0" err="1">
                <a:solidFill>
                  <a:schemeClr val="bg1"/>
                </a:solidFill>
                <a:latin typeface="Courier New" charset="0"/>
                <a:ea typeface="Courier New" charset="0"/>
                <a:cs typeface="Courier New" charset="0"/>
              </a:rPr>
              <a:t>np.arange</a:t>
            </a:r>
            <a:r>
              <a:rPr lang="en-US" sz="1300" dirty="0">
                <a:solidFill>
                  <a:schemeClr val="bg1"/>
                </a:solidFill>
                <a:latin typeface="Courier New" charset="0"/>
                <a:ea typeface="Courier New" charset="0"/>
                <a:cs typeface="Courier New" charset="0"/>
              </a:rPr>
              <a:t>(</a:t>
            </a:r>
            <a:r>
              <a:rPr lang="en-US" sz="1300" b="1" dirty="0">
                <a:solidFill>
                  <a:schemeClr val="bg1"/>
                </a:solidFill>
                <a:latin typeface="Courier New" charset="0"/>
                <a:ea typeface="Courier New" charset="0"/>
                <a:cs typeface="Courier New" charset="0"/>
              </a:rPr>
              <a:t>'2017-01-01'</a:t>
            </a:r>
            <a:r>
              <a:rPr lang="en-US" sz="1300" dirty="0">
                <a:solidFill>
                  <a:schemeClr val="bg1"/>
                </a:solidFill>
                <a:latin typeface="Courier New" charset="0"/>
                <a:ea typeface="Courier New" charset="0"/>
                <a:cs typeface="Courier New" charset="0"/>
              </a:rPr>
              <a:t>, </a:t>
            </a:r>
            <a:r>
              <a:rPr lang="en-US" sz="1300" b="1" dirty="0">
                <a:solidFill>
                  <a:schemeClr val="bg1"/>
                </a:solidFill>
                <a:latin typeface="Courier New" charset="0"/>
                <a:ea typeface="Courier New" charset="0"/>
                <a:cs typeface="Courier New" charset="0"/>
              </a:rPr>
              <a:t>'2017-01-09'</a:t>
            </a:r>
            <a:r>
              <a:rPr lang="en-US" sz="1300" dirty="0">
                <a:solidFill>
                  <a:schemeClr val="bg1"/>
                </a:solidFill>
                <a:latin typeface="Courier New" charset="0"/>
                <a:ea typeface="Courier New" charset="0"/>
                <a:cs typeface="Courier New" charset="0"/>
              </a:rPr>
              <a:t>, 	</a:t>
            </a:r>
            <a:r>
              <a:rPr lang="en-US" sz="1300" dirty="0" err="1">
                <a:solidFill>
                  <a:schemeClr val="bg1"/>
                </a:solidFill>
                <a:latin typeface="Courier New" charset="0"/>
                <a:ea typeface="Courier New" charset="0"/>
                <a:cs typeface="Courier New" charset="0"/>
              </a:rPr>
              <a:t>dtype</a:t>
            </a:r>
            <a:r>
              <a:rPr lang="en-US" sz="1300" dirty="0">
                <a:solidFill>
                  <a:schemeClr val="bg1"/>
                </a:solidFill>
                <a:latin typeface="Courier New" charset="0"/>
                <a:ea typeface="Courier New" charset="0"/>
                <a:cs typeface="Courier New" charset="0"/>
              </a:rPr>
              <a:t>=</a:t>
            </a:r>
            <a:r>
              <a:rPr lang="en-US" sz="1300" b="1" dirty="0">
                <a:solidFill>
                  <a:schemeClr val="bg1"/>
                </a:solidFill>
                <a:latin typeface="Courier New" charset="0"/>
                <a:ea typeface="Courier New" charset="0"/>
                <a:cs typeface="Courier New" charset="0"/>
              </a:rPr>
              <a:t>'datetime64[D]'</a:t>
            </a:r>
            <a:r>
              <a:rPr lang="en-US" sz="1300" dirty="0">
                <a:solidFill>
                  <a:schemeClr val="bg1"/>
                </a:solidFill>
                <a:latin typeface="Courier New" charset="0"/>
                <a:ea typeface="Courier New" charset="0"/>
                <a:cs typeface="Courier New" charset="0"/>
              </a:rPr>
              <a:t>)</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observation_dates</a:t>
            </a:r>
            <a:r>
              <a:rPr lang="en-US" sz="1300" dirty="0">
                <a:solidFill>
                  <a:schemeClr val="bg1"/>
                </a:solidFill>
                <a:latin typeface="Courier New" charset="0"/>
                <a:ea typeface="Courier New" charset="0"/>
                <a:cs typeface="Courier New" charset="0"/>
              </a:rPr>
              <a:t> = list(map(</a:t>
            </a:r>
            <a:r>
              <a:rPr lang="en-US" sz="1300" dirty="0" err="1">
                <a:solidFill>
                  <a:schemeClr val="bg1"/>
                </a:solidFill>
                <a:latin typeface="Courier New" charset="0"/>
                <a:ea typeface="Courier New" charset="0"/>
                <a:cs typeface="Courier New" charset="0"/>
              </a:rPr>
              <a:t>pd.to_datetime</a:t>
            </a:r>
            <a:r>
              <a:rPr lang="en-US" sz="1300" dirty="0">
                <a:solidFill>
                  <a:schemeClr val="bg1"/>
                </a:solidFill>
                <a:latin typeface="Courier New" charset="0"/>
                <a:ea typeface="Courier New" charset="0"/>
                <a:cs typeface="Courier New" charset="0"/>
              </a:rPr>
              <a:t>, 	</a:t>
            </a:r>
            <a:r>
              <a:rPr lang="en-US" sz="1300" dirty="0" err="1">
                <a:solidFill>
                  <a:schemeClr val="bg1"/>
                </a:solidFill>
                <a:latin typeface="Courier New" charset="0"/>
                <a:ea typeface="Courier New" charset="0"/>
                <a:cs typeface="Courier New" charset="0"/>
              </a:rPr>
              <a:t>observation_dates</a:t>
            </a:r>
            <a:r>
              <a:rPr lang="en-US" sz="1300" dirty="0">
                <a:solidFill>
                  <a:schemeClr val="bg1"/>
                </a:solidFill>
                <a:latin typeface="Courier New" charset="0"/>
                <a:ea typeface="Courier New" charset="0"/>
                <a:cs typeface="Courier New" charset="0"/>
              </a:rPr>
              <a:t>))</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plt.plot</a:t>
            </a:r>
            <a:r>
              <a:rPr lang="en-US" sz="1300" dirty="0">
                <a:solidFill>
                  <a:schemeClr val="bg1"/>
                </a:solidFill>
                <a:latin typeface="Courier New" charset="0"/>
                <a:ea typeface="Courier New" charset="0"/>
                <a:cs typeface="Courier New" charset="0"/>
              </a:rPr>
              <a:t>(</a:t>
            </a:r>
            <a:r>
              <a:rPr lang="en-US" sz="1300" dirty="0" err="1">
                <a:solidFill>
                  <a:schemeClr val="bg1"/>
                </a:solidFill>
                <a:latin typeface="Courier New" charset="0"/>
                <a:ea typeface="Courier New" charset="0"/>
                <a:cs typeface="Courier New" charset="0"/>
              </a:rPr>
              <a:t>observation_dates</a:t>
            </a:r>
            <a:r>
              <a:rPr lang="en-US" sz="1300" dirty="0">
                <a:solidFill>
                  <a:schemeClr val="bg1"/>
                </a:solidFill>
                <a:latin typeface="Courier New" charset="0"/>
                <a:ea typeface="Courier New" charset="0"/>
                <a:cs typeface="Courier New" charset="0"/>
              </a:rPr>
              <a:t>, </a:t>
            </a:r>
            <a:r>
              <a:rPr lang="en-US" sz="1300" dirty="0" err="1">
                <a:solidFill>
                  <a:schemeClr val="bg1"/>
                </a:solidFill>
                <a:latin typeface="Courier New" charset="0"/>
                <a:ea typeface="Courier New" charset="0"/>
                <a:cs typeface="Courier New" charset="0"/>
              </a:rPr>
              <a:t>linear_data</a:t>
            </a:r>
            <a:r>
              <a:rPr lang="en-US" sz="1300" dirty="0">
                <a:solidFill>
                  <a:schemeClr val="bg1"/>
                </a:solidFill>
                <a:latin typeface="Courier New" charset="0"/>
                <a:ea typeface="Courier New" charset="0"/>
                <a:cs typeface="Courier New" charset="0"/>
              </a:rPr>
              <a:t>, </a:t>
            </a:r>
            <a:r>
              <a:rPr lang="en-US" sz="1300" b="1" dirty="0">
                <a:solidFill>
                  <a:schemeClr val="bg1"/>
                </a:solidFill>
                <a:latin typeface="Courier New" charset="0"/>
                <a:ea typeface="Courier New" charset="0"/>
                <a:cs typeface="Courier New" charset="0"/>
              </a:rPr>
              <a:t>'-o'</a:t>
            </a:r>
            <a:r>
              <a:rPr lang="en-US" sz="1300" dirty="0">
                <a:solidFill>
                  <a:schemeClr val="bg1"/>
                </a:solidFill>
                <a:latin typeface="Courier New" charset="0"/>
                <a:ea typeface="Courier New" charset="0"/>
                <a:cs typeface="Courier New" charset="0"/>
              </a:rPr>
              <a:t>,  	</a:t>
            </a:r>
            <a:r>
              <a:rPr lang="en-US" sz="1300" dirty="0" err="1">
                <a:solidFill>
                  <a:schemeClr val="bg1"/>
                </a:solidFill>
                <a:latin typeface="Courier New" charset="0"/>
                <a:ea typeface="Courier New" charset="0"/>
                <a:cs typeface="Courier New" charset="0"/>
              </a:rPr>
              <a:t>observation_dates</a:t>
            </a:r>
            <a:r>
              <a:rPr lang="en-US" sz="1300" dirty="0">
                <a:solidFill>
                  <a:schemeClr val="bg1"/>
                </a:solidFill>
                <a:latin typeface="Courier New" charset="0"/>
                <a:ea typeface="Courier New" charset="0"/>
                <a:cs typeface="Courier New" charset="0"/>
              </a:rPr>
              <a:t>, </a:t>
            </a:r>
            <a:r>
              <a:rPr lang="en-US" sz="1300" dirty="0" err="1">
                <a:solidFill>
                  <a:schemeClr val="bg1"/>
                </a:solidFill>
                <a:latin typeface="Courier New" charset="0"/>
                <a:ea typeface="Courier New" charset="0"/>
                <a:cs typeface="Courier New" charset="0"/>
              </a:rPr>
              <a:t>exponential_data</a:t>
            </a:r>
            <a:r>
              <a:rPr lang="en-US" sz="1300" dirty="0">
                <a:solidFill>
                  <a:schemeClr val="bg1"/>
                </a:solidFill>
                <a:latin typeface="Courier New" charset="0"/>
                <a:ea typeface="Courier New" charset="0"/>
                <a:cs typeface="Courier New" charset="0"/>
              </a:rPr>
              <a:t>, </a:t>
            </a:r>
            <a:r>
              <a:rPr lang="en-US" sz="1300" b="1" dirty="0">
                <a:solidFill>
                  <a:schemeClr val="bg1"/>
                </a:solidFill>
                <a:latin typeface="Courier New" charset="0"/>
                <a:ea typeface="Courier New" charset="0"/>
                <a:cs typeface="Courier New" charset="0"/>
              </a:rPr>
              <a:t>'-o'</a:t>
            </a:r>
            <a:r>
              <a:rPr lang="en-US" sz="1300" dirty="0">
                <a:solidFill>
                  <a:schemeClr val="bg1"/>
                </a:solidFill>
                <a:latin typeface="Courier New" charset="0"/>
                <a:ea typeface="Courier New" charset="0"/>
                <a:cs typeface="Courier New" charset="0"/>
              </a:rPr>
              <a:t>)</a:t>
            </a:r>
            <a:br>
              <a:rPr lang="en-US" sz="1300" dirty="0">
                <a:solidFill>
                  <a:schemeClr val="bg1"/>
                </a:solidFill>
                <a:latin typeface="Courier New" charset="0"/>
                <a:ea typeface="Courier New" charset="0"/>
                <a:cs typeface="Courier New" charset="0"/>
              </a:rPr>
            </a:br>
            <a:br>
              <a:rPr lang="en-US" sz="1300" dirty="0">
                <a:solidFill>
                  <a:schemeClr val="bg1"/>
                </a:solidFill>
                <a:latin typeface="Courier New" charset="0"/>
                <a:ea typeface="Courier New" charset="0"/>
                <a:cs typeface="Courier New" charset="0"/>
              </a:rPr>
            </a:b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plt.legend</a:t>
            </a:r>
            <a:r>
              <a:rPr lang="en-US" sz="1300" dirty="0">
                <a:solidFill>
                  <a:schemeClr val="bg1"/>
                </a:solidFill>
                <a:latin typeface="Courier New" charset="0"/>
                <a:ea typeface="Courier New" charset="0"/>
                <a:cs typeface="Courier New" charset="0"/>
              </a:rPr>
              <a:t>([</a:t>
            </a:r>
            <a:r>
              <a:rPr lang="en-US" sz="1300" b="1" dirty="0">
                <a:solidFill>
                  <a:schemeClr val="bg1"/>
                </a:solidFill>
                <a:latin typeface="Courier New" charset="0"/>
                <a:ea typeface="Courier New" charset="0"/>
                <a:cs typeface="Courier New" charset="0"/>
              </a:rPr>
              <a:t>'Linear line'</a:t>
            </a:r>
            <a:r>
              <a:rPr lang="en-US" sz="1300" dirty="0">
                <a:solidFill>
                  <a:schemeClr val="bg1"/>
                </a:solidFill>
                <a:latin typeface="Courier New" charset="0"/>
                <a:ea typeface="Courier New" charset="0"/>
                <a:cs typeface="Courier New" charset="0"/>
              </a:rPr>
              <a:t>, </a:t>
            </a:r>
            <a:r>
              <a:rPr lang="en-US" sz="1300" b="1" dirty="0">
                <a:solidFill>
                  <a:schemeClr val="bg1"/>
                </a:solidFill>
                <a:latin typeface="Courier New" charset="0"/>
                <a:ea typeface="Courier New" charset="0"/>
                <a:cs typeface="Courier New" charset="0"/>
              </a:rPr>
              <a:t>'Exponential line'</a:t>
            </a:r>
            <a:r>
              <a:rPr lang="en-US" sz="1300" dirty="0">
                <a:solidFill>
                  <a:schemeClr val="bg1"/>
                </a:solidFill>
                <a:latin typeface="Courier New" charset="0"/>
                <a:ea typeface="Courier New" charset="0"/>
                <a:cs typeface="Courier New" charset="0"/>
              </a:rPr>
              <a:t>])</a:t>
            </a:r>
            <a:br>
              <a:rPr lang="en-US" sz="1300" dirty="0">
                <a:solidFill>
                  <a:schemeClr val="bg1"/>
                </a:solidFill>
                <a:latin typeface="Courier New" charset="0"/>
                <a:ea typeface="Courier New" charset="0"/>
                <a:cs typeface="Courier New" charset="0"/>
              </a:rPr>
            </a:br>
            <a:r>
              <a:rPr lang="en-US" sz="1300" dirty="0">
                <a:solidFill>
                  <a:schemeClr val="bg1"/>
                </a:solidFill>
                <a:latin typeface="Courier New" charset="0"/>
                <a:ea typeface="Courier New" charset="0"/>
                <a:cs typeface="Courier New" charset="0"/>
              </a:rPr>
              <a:t>x = </a:t>
            </a:r>
            <a:r>
              <a:rPr lang="en-US" sz="1300" dirty="0" err="1">
                <a:solidFill>
                  <a:schemeClr val="bg1"/>
                </a:solidFill>
                <a:latin typeface="Courier New" charset="0"/>
                <a:ea typeface="Courier New" charset="0"/>
                <a:cs typeface="Courier New" charset="0"/>
              </a:rPr>
              <a:t>plt.gca</a:t>
            </a:r>
            <a:r>
              <a:rPr lang="en-US" sz="1300" dirty="0">
                <a:solidFill>
                  <a:schemeClr val="bg1"/>
                </a:solidFill>
                <a:latin typeface="Courier New" charset="0"/>
                <a:ea typeface="Courier New" charset="0"/>
                <a:cs typeface="Courier New" charset="0"/>
              </a:rPr>
              <a:t>().</a:t>
            </a:r>
            <a:r>
              <a:rPr lang="en-US" sz="1300" dirty="0" err="1">
                <a:solidFill>
                  <a:schemeClr val="bg1"/>
                </a:solidFill>
                <a:latin typeface="Courier New" charset="0"/>
                <a:ea typeface="Courier New" charset="0"/>
                <a:cs typeface="Courier New" charset="0"/>
              </a:rPr>
              <a:t>xaxis</a:t>
            </a:r>
            <a:br>
              <a:rPr lang="en-US" sz="1300" dirty="0">
                <a:solidFill>
                  <a:schemeClr val="bg1"/>
                </a:solidFill>
                <a:latin typeface="Courier New" charset="0"/>
                <a:ea typeface="Courier New" charset="0"/>
                <a:cs typeface="Courier New" charset="0"/>
              </a:rPr>
            </a:br>
            <a:r>
              <a:rPr lang="en-US" sz="1300" i="1" dirty="0">
                <a:solidFill>
                  <a:schemeClr val="bg1"/>
                </a:solidFill>
                <a:latin typeface="Courier New" charset="0"/>
                <a:ea typeface="Courier New" charset="0"/>
                <a:cs typeface="Courier New" charset="0"/>
              </a:rPr>
              <a:t># rotate the tick labels for the x axis</a:t>
            </a:r>
            <a:br>
              <a:rPr lang="en-US" sz="1300" i="1" dirty="0">
                <a:solidFill>
                  <a:schemeClr val="bg1"/>
                </a:solidFill>
                <a:latin typeface="Courier New" charset="0"/>
                <a:ea typeface="Courier New" charset="0"/>
                <a:cs typeface="Courier New" charset="0"/>
              </a:rPr>
            </a:br>
            <a:r>
              <a:rPr lang="en-US" sz="1300" b="1" dirty="0">
                <a:solidFill>
                  <a:schemeClr val="bg1"/>
                </a:solidFill>
                <a:latin typeface="Courier New" charset="0"/>
                <a:ea typeface="Courier New" charset="0"/>
                <a:cs typeface="Courier New" charset="0"/>
              </a:rPr>
              <a:t>for </a:t>
            </a:r>
            <a:r>
              <a:rPr lang="en-US" sz="1300" dirty="0">
                <a:solidFill>
                  <a:schemeClr val="bg1"/>
                </a:solidFill>
                <a:latin typeface="Courier New" charset="0"/>
                <a:ea typeface="Courier New" charset="0"/>
                <a:cs typeface="Courier New" charset="0"/>
              </a:rPr>
              <a:t>item </a:t>
            </a:r>
            <a:r>
              <a:rPr lang="en-US" sz="1300" b="1" dirty="0">
                <a:solidFill>
                  <a:schemeClr val="bg1"/>
                </a:solidFill>
                <a:latin typeface="Courier New" charset="0"/>
                <a:ea typeface="Courier New" charset="0"/>
                <a:cs typeface="Courier New" charset="0"/>
              </a:rPr>
              <a:t>in </a:t>
            </a:r>
            <a:r>
              <a:rPr lang="en-US" sz="1300" dirty="0" err="1">
                <a:solidFill>
                  <a:schemeClr val="bg1"/>
                </a:solidFill>
                <a:latin typeface="Courier New" charset="0"/>
                <a:ea typeface="Courier New" charset="0"/>
                <a:cs typeface="Courier New" charset="0"/>
              </a:rPr>
              <a:t>x.get_ticklabels</a:t>
            </a:r>
            <a:r>
              <a:rPr lang="en-US" sz="1300" dirty="0">
                <a:solidFill>
                  <a:schemeClr val="bg1"/>
                </a:solidFill>
                <a:latin typeface="Courier New" charset="0"/>
                <a:ea typeface="Courier New" charset="0"/>
                <a:cs typeface="Courier New" charset="0"/>
              </a:rPr>
              <a:t>():</a:t>
            </a:r>
            <a:br>
              <a:rPr lang="en-US" sz="1300" dirty="0">
                <a:solidFill>
                  <a:schemeClr val="bg1"/>
                </a:solidFill>
                <a:latin typeface="Courier New" charset="0"/>
                <a:ea typeface="Courier New" charset="0"/>
                <a:cs typeface="Courier New" charset="0"/>
              </a:rPr>
            </a:br>
            <a:r>
              <a:rPr lang="en-US" sz="1300" dirty="0">
                <a:solidFill>
                  <a:schemeClr val="bg1"/>
                </a:solidFill>
                <a:latin typeface="Courier New" charset="0"/>
                <a:ea typeface="Courier New" charset="0"/>
                <a:cs typeface="Courier New" charset="0"/>
              </a:rPr>
              <a:t>    </a:t>
            </a:r>
            <a:r>
              <a:rPr lang="en-US" sz="1300" dirty="0" err="1">
                <a:solidFill>
                  <a:schemeClr val="bg1"/>
                </a:solidFill>
                <a:latin typeface="Courier New" charset="0"/>
                <a:ea typeface="Courier New" charset="0"/>
                <a:cs typeface="Courier New" charset="0"/>
              </a:rPr>
              <a:t>item.set_rotation</a:t>
            </a:r>
            <a:r>
              <a:rPr lang="en-US" sz="1300" dirty="0">
                <a:solidFill>
                  <a:schemeClr val="bg1"/>
                </a:solidFill>
                <a:latin typeface="Courier New" charset="0"/>
                <a:ea typeface="Courier New" charset="0"/>
                <a:cs typeface="Courier New" charset="0"/>
              </a:rPr>
              <a:t>(45)</a:t>
            </a:r>
            <a:br>
              <a:rPr lang="en-US" sz="1300" dirty="0">
                <a:solidFill>
                  <a:schemeClr val="bg1"/>
                </a:solidFill>
                <a:latin typeface="Courier New" charset="0"/>
                <a:ea typeface="Courier New" charset="0"/>
                <a:cs typeface="Courier New" charset="0"/>
              </a:rPr>
            </a:br>
            <a:r>
              <a:rPr lang="en-US" sz="1300" i="1" dirty="0">
                <a:solidFill>
                  <a:schemeClr val="bg1"/>
                </a:solidFill>
                <a:latin typeface="Courier New" charset="0"/>
                <a:ea typeface="Courier New" charset="0"/>
                <a:cs typeface="Courier New" charset="0"/>
              </a:rPr>
              <a:t># adjust the subplot so the text doesn't run off the image</a:t>
            </a:r>
            <a:br>
              <a:rPr lang="en-US" sz="1300" i="1"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plt.subplots_adjust</a:t>
            </a:r>
            <a:r>
              <a:rPr lang="en-US" sz="1300" dirty="0">
                <a:solidFill>
                  <a:schemeClr val="bg1"/>
                </a:solidFill>
                <a:latin typeface="Courier New" charset="0"/>
                <a:ea typeface="Courier New" charset="0"/>
                <a:cs typeface="Courier New" charset="0"/>
              </a:rPr>
              <a:t>(bottom=0.25)</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plt.show</a:t>
            </a:r>
            <a:r>
              <a:rPr lang="en-US" sz="1300" dirty="0">
                <a:solidFill>
                  <a:schemeClr val="bg1"/>
                </a:solidFill>
                <a:latin typeface="Courier New" charset="0"/>
                <a:ea typeface="Courier New" charset="0"/>
                <a:cs typeface="Courier New" charset="0"/>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563" y="1716064"/>
            <a:ext cx="5852160" cy="4389120"/>
          </a:xfrm>
          <a:prstGeom prst="rect">
            <a:avLst/>
          </a:prstGeom>
        </p:spPr>
      </p:pic>
    </p:spTree>
    <p:extLst>
      <p:ext uri="{BB962C8B-B14F-4D97-AF65-F5344CB8AC3E}">
        <p14:creationId xmlns:p14="http://schemas.microsoft.com/office/powerpoint/2010/main" val="4818106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Charts</a:t>
            </a:r>
          </a:p>
        </p:txBody>
      </p:sp>
      <p:sp>
        <p:nvSpPr>
          <p:cNvPr id="4" name="Slide Number Placeholder 3"/>
          <p:cNvSpPr>
            <a:spLocks noGrp="1"/>
          </p:cNvSpPr>
          <p:nvPr>
            <p:ph type="sldNum" sz="quarter" idx="12"/>
          </p:nvPr>
        </p:nvSpPr>
        <p:spPr/>
        <p:txBody>
          <a:bodyPr/>
          <a:lstStyle/>
          <a:p>
            <a:fld id="{D57F1E4F-1CFF-5643-939E-02111984F565}" type="slidenum">
              <a:rPr lang="en-US" smtClean="0"/>
              <a:t>22</a:t>
            </a:fld>
            <a:endParaRPr lang="en-US" dirty="0"/>
          </a:p>
        </p:txBody>
      </p:sp>
      <p:sp>
        <p:nvSpPr>
          <p:cNvPr id="5" name="TextBox 4"/>
          <p:cNvSpPr txBox="1"/>
          <p:nvPr/>
        </p:nvSpPr>
        <p:spPr>
          <a:xfrm>
            <a:off x="6210710" y="1716064"/>
            <a:ext cx="5868996" cy="4016484"/>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np.array</a:t>
            </a:r>
            <a:r>
              <a:rPr lang="en-US" sz="1500" dirty="0">
                <a:solidFill>
                  <a:schemeClr val="bg1"/>
                </a:solidFill>
                <a:latin typeface="Courier New" charset="0"/>
                <a:ea typeface="Courier New" charset="0"/>
                <a:cs typeface="Courier New" charset="0"/>
              </a:rPr>
              <a:t>([1, 2, 3, 4, 5, 6, 7, 8])</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 2</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xvals</a:t>
            </a:r>
            <a:r>
              <a:rPr lang="en-US" sz="1500" dirty="0">
                <a:solidFill>
                  <a:schemeClr val="bg1"/>
                </a:solidFill>
                <a:latin typeface="Courier New" charset="0"/>
                <a:ea typeface="Courier New" charset="0"/>
                <a:cs typeface="Courier New" charset="0"/>
              </a:rPr>
              <a:t> = range(</a:t>
            </a:r>
            <a:r>
              <a:rPr lang="en-US" sz="1500" dirty="0" err="1">
                <a:solidFill>
                  <a:schemeClr val="bg1"/>
                </a:solidFill>
                <a:latin typeface="Courier New" charset="0"/>
                <a:ea typeface="Courier New" charset="0"/>
                <a:cs typeface="Courier New" charset="0"/>
              </a:rPr>
              <a:t>len</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plt.bar</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xvals</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width=0.3)</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exp_xvals</a:t>
            </a:r>
            <a:r>
              <a:rPr lang="en-US" sz="1500" dirty="0">
                <a:solidFill>
                  <a:schemeClr val="bg1"/>
                </a:solidFill>
                <a:latin typeface="Courier New" charset="0"/>
                <a:ea typeface="Courier New" charset="0"/>
                <a:cs typeface="Courier New" charset="0"/>
              </a:rPr>
              <a:t> = []</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for </a:t>
            </a:r>
            <a:r>
              <a:rPr lang="en-US" sz="1500" dirty="0">
                <a:solidFill>
                  <a:schemeClr val="bg1"/>
                </a:solidFill>
                <a:latin typeface="Courier New" charset="0"/>
                <a:ea typeface="Courier New" charset="0"/>
                <a:cs typeface="Courier New" charset="0"/>
              </a:rPr>
              <a:t>item </a:t>
            </a:r>
            <a:r>
              <a:rPr lang="en-US" sz="1500" b="1" dirty="0">
                <a:solidFill>
                  <a:schemeClr val="bg1"/>
                </a:solidFill>
                <a:latin typeface="Courier New" charset="0"/>
                <a:ea typeface="Courier New" charset="0"/>
                <a:cs typeface="Courier New" charset="0"/>
              </a:rPr>
              <a:t>in </a:t>
            </a:r>
            <a:r>
              <a:rPr lang="en-US" sz="1500" dirty="0" err="1">
                <a:solidFill>
                  <a:schemeClr val="bg1"/>
                </a:solidFill>
                <a:latin typeface="Courier New" charset="0"/>
                <a:ea typeface="Courier New" charset="0"/>
                <a:cs typeface="Courier New" charset="0"/>
              </a:rPr>
              <a:t>xvals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exp_xvals.append</a:t>
            </a:r>
            <a:r>
              <a:rPr lang="en-US" sz="1500" dirty="0">
                <a:solidFill>
                  <a:schemeClr val="bg1"/>
                </a:solidFill>
                <a:latin typeface="Courier New" charset="0"/>
                <a:ea typeface="Courier New" charset="0"/>
                <a:cs typeface="Courier New" charset="0"/>
              </a:rPr>
              <a:t>(item+0.3)</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plt.bar</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exp_xvals</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width=0.3, color=</a:t>
            </a:r>
            <a:r>
              <a:rPr lang="en-US" sz="1500" b="1" dirty="0">
                <a:solidFill>
                  <a:schemeClr val="bg1"/>
                </a:solidFill>
                <a:latin typeface="Courier New" charset="0"/>
                <a:ea typeface="Courier New" charset="0"/>
                <a:cs typeface="Courier New" charset="0"/>
              </a:rPr>
              <a:t>'r'</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plt.legend</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'Linear 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'Exponential data'</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595" y="1529746"/>
            <a:ext cx="5852160" cy="4389120"/>
          </a:xfrm>
          <a:prstGeom prst="rect">
            <a:avLst/>
          </a:prstGeom>
        </p:spPr>
      </p:pic>
    </p:spTree>
    <p:extLst>
      <p:ext uri="{BB962C8B-B14F-4D97-AF65-F5344CB8AC3E}">
        <p14:creationId xmlns:p14="http://schemas.microsoft.com/office/powerpoint/2010/main" val="723735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Bar Charts (cont.)</a:t>
            </a:r>
          </a:p>
        </p:txBody>
      </p:sp>
      <p:sp>
        <p:nvSpPr>
          <p:cNvPr id="4" name="Slide Number Placeholder 3"/>
          <p:cNvSpPr>
            <a:spLocks noGrp="1"/>
          </p:cNvSpPr>
          <p:nvPr>
            <p:ph type="sldNum" sz="quarter" idx="12"/>
          </p:nvPr>
        </p:nvSpPr>
        <p:spPr/>
        <p:txBody>
          <a:bodyPr/>
          <a:lstStyle/>
          <a:p>
            <a:fld id="{D57F1E4F-1CFF-5643-939E-02111984F565}" type="slidenum">
              <a:rPr lang="en-US" smtClean="0"/>
              <a:t>23</a:t>
            </a:fld>
            <a:endParaRPr lang="en-US" dirty="0"/>
          </a:p>
        </p:txBody>
      </p:sp>
      <p:sp>
        <p:nvSpPr>
          <p:cNvPr id="5" name="TextBox 4"/>
          <p:cNvSpPr txBox="1"/>
          <p:nvPr/>
        </p:nvSpPr>
        <p:spPr>
          <a:xfrm>
            <a:off x="6210710" y="1716064"/>
            <a:ext cx="5868996" cy="4478149"/>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np.array</a:t>
            </a:r>
            <a:r>
              <a:rPr lang="en-US" sz="1500" dirty="0">
                <a:solidFill>
                  <a:schemeClr val="bg1"/>
                </a:solidFill>
                <a:latin typeface="Courier New" charset="0"/>
                <a:ea typeface="Courier New" charset="0"/>
                <a:cs typeface="Courier New" charset="0"/>
              </a:rPr>
              <a:t>([1, 2, 3, 4, 5, 6, 7, 8])</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 2</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xvals</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np.arange</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len</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exp_xvals</a:t>
            </a:r>
            <a:r>
              <a:rPr lang="en-US" sz="1500" dirty="0">
                <a:solidFill>
                  <a:schemeClr val="bg1"/>
                </a:solidFill>
                <a:latin typeface="Courier New" charset="0"/>
                <a:ea typeface="Courier New" charset="0"/>
                <a:cs typeface="Courier New" charset="0"/>
              </a:rPr>
              <a:t> = []</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for </a:t>
            </a:r>
            <a:r>
              <a:rPr lang="en-US" sz="1500" dirty="0">
                <a:solidFill>
                  <a:schemeClr val="bg1"/>
                </a:solidFill>
                <a:latin typeface="Courier New" charset="0"/>
                <a:ea typeface="Courier New" charset="0"/>
                <a:cs typeface="Courier New" charset="0"/>
              </a:rPr>
              <a:t>item </a:t>
            </a:r>
            <a:r>
              <a:rPr lang="en-US" sz="1500" b="1" dirty="0">
                <a:solidFill>
                  <a:schemeClr val="bg1"/>
                </a:solidFill>
                <a:latin typeface="Courier New" charset="0"/>
                <a:ea typeface="Courier New" charset="0"/>
                <a:cs typeface="Courier New" charset="0"/>
              </a:rPr>
              <a:t>in </a:t>
            </a:r>
            <a:r>
              <a:rPr lang="en-US" sz="1500" dirty="0" err="1">
                <a:solidFill>
                  <a:schemeClr val="bg1"/>
                </a:solidFill>
                <a:latin typeface="Courier New" charset="0"/>
                <a:ea typeface="Courier New" charset="0"/>
                <a:cs typeface="Courier New" charset="0"/>
              </a:rPr>
              <a:t>xvals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exp_xvals.append</a:t>
            </a:r>
            <a:r>
              <a:rPr lang="en-US" sz="1500" dirty="0">
                <a:solidFill>
                  <a:schemeClr val="bg1"/>
                </a:solidFill>
                <a:latin typeface="Courier New" charset="0"/>
                <a:ea typeface="Courier New" charset="0"/>
                <a:cs typeface="Courier New" charset="0"/>
              </a:rPr>
              <a:t>(item+0.3)</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fig, ax = </a:t>
            </a:r>
            <a:r>
              <a:rPr lang="en-US" sz="1500" dirty="0" err="1">
                <a:solidFill>
                  <a:schemeClr val="bg1"/>
                </a:solidFill>
                <a:latin typeface="Courier New" charset="0"/>
                <a:ea typeface="Courier New" charset="0"/>
                <a:cs typeface="Courier New" charset="0"/>
              </a:rPr>
              <a:t>plt.subplots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ax.bar</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xvals</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width=0.3)</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ax.bar</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exp_xvals</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width=0.3, color=</a:t>
            </a:r>
            <a:r>
              <a:rPr lang="en-US" sz="1500" b="1" dirty="0">
                <a:solidFill>
                  <a:schemeClr val="bg1"/>
                </a:solidFill>
                <a:latin typeface="Courier New" charset="0"/>
                <a:ea typeface="Courier New" charset="0"/>
                <a:cs typeface="Courier New" charset="0"/>
              </a:rPr>
              <a:t>'r'</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ax.legend</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'Linear 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'Exponential data'</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ax.set_xticks</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xvals</a:t>
            </a:r>
            <a:r>
              <a:rPr lang="en-US" sz="1500" dirty="0">
                <a:solidFill>
                  <a:schemeClr val="bg1"/>
                </a:solidFill>
                <a:latin typeface="Courier New" charset="0"/>
                <a:ea typeface="Courier New" charset="0"/>
                <a:cs typeface="Courier New" charset="0"/>
              </a:rPr>
              <a:t> + 0.3 / 2)</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ax.set_xticklabels</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xvals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 y="1760578"/>
            <a:ext cx="5852160" cy="4389120"/>
          </a:xfrm>
          <a:prstGeom prst="rect">
            <a:avLst/>
          </a:prstGeom>
        </p:spPr>
      </p:pic>
    </p:spTree>
    <p:extLst>
      <p:ext uri="{BB962C8B-B14F-4D97-AF65-F5344CB8AC3E}">
        <p14:creationId xmlns:p14="http://schemas.microsoft.com/office/powerpoint/2010/main" val="1556492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Error Bar with Line/Bar Charts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82873712"/>
              </p:ext>
            </p:extLst>
          </p:nvPr>
        </p:nvGraphicFramePr>
        <p:xfrm>
          <a:off x="129833" y="1364651"/>
          <a:ext cx="4223803" cy="3632469"/>
        </p:xfrm>
        <a:graphic>
          <a:graphicData uri="http://schemas.openxmlformats.org/drawingml/2006/table">
            <a:tbl>
              <a:tblPr firstRow="1" bandRow="1">
                <a:tableStyleId>{E8034E78-7F5D-4C2E-B375-FC64B27BC917}</a:tableStyleId>
              </a:tblPr>
              <a:tblGrid>
                <a:gridCol w="1700165">
                  <a:extLst>
                    <a:ext uri="{9D8B030D-6E8A-4147-A177-3AD203B41FA5}">
                      <a16:colId xmlns:a16="http://schemas.microsoft.com/office/drawing/2014/main" val="20000"/>
                    </a:ext>
                  </a:extLst>
                </a:gridCol>
                <a:gridCol w="595463">
                  <a:extLst>
                    <a:ext uri="{9D8B030D-6E8A-4147-A177-3AD203B41FA5}">
                      <a16:colId xmlns:a16="http://schemas.microsoft.com/office/drawing/2014/main" val="20001"/>
                    </a:ext>
                  </a:extLst>
                </a:gridCol>
                <a:gridCol w="608475">
                  <a:extLst>
                    <a:ext uri="{9D8B030D-6E8A-4147-A177-3AD203B41FA5}">
                      <a16:colId xmlns:a16="http://schemas.microsoft.com/office/drawing/2014/main" val="20002"/>
                    </a:ext>
                  </a:extLst>
                </a:gridCol>
                <a:gridCol w="648274">
                  <a:extLst>
                    <a:ext uri="{9D8B030D-6E8A-4147-A177-3AD203B41FA5}">
                      <a16:colId xmlns:a16="http://schemas.microsoft.com/office/drawing/2014/main" val="20003"/>
                    </a:ext>
                  </a:extLst>
                </a:gridCol>
                <a:gridCol w="671426">
                  <a:extLst>
                    <a:ext uri="{9D8B030D-6E8A-4147-A177-3AD203B41FA5}">
                      <a16:colId xmlns:a16="http://schemas.microsoft.com/office/drawing/2014/main" val="20004"/>
                    </a:ext>
                  </a:extLst>
                </a:gridCol>
              </a:tblGrid>
              <a:tr h="339261">
                <a:tc>
                  <a:txBody>
                    <a:bodyPr/>
                    <a:lstStyle/>
                    <a:p>
                      <a:endParaRPr lang="en-US" sz="1600" dirty="0"/>
                    </a:p>
                  </a:txBody>
                  <a:tcPr>
                    <a:noFill/>
                  </a:tcPr>
                </a:tc>
                <a:tc gridSpan="4">
                  <a:txBody>
                    <a:bodyPr/>
                    <a:lstStyle/>
                    <a:p>
                      <a:pPr algn="ctr"/>
                      <a:r>
                        <a:rPr lang="en-US" sz="1600" dirty="0"/>
                        <a:t>Temperature</a:t>
                      </a:r>
                    </a:p>
                  </a:txBody>
                  <a:tcPr/>
                </a:tc>
                <a:tc hMerge="1">
                  <a:txBody>
                    <a:bodyPr/>
                    <a:lstStyle/>
                    <a:p>
                      <a:endParaRPr lang="en-US" dirty="0"/>
                    </a:p>
                  </a:txBody>
                  <a:tcPr/>
                </a:tc>
                <a:tc hMerge="1">
                  <a:txBody>
                    <a:bodyPr/>
                    <a:lstStyle/>
                    <a:p>
                      <a:endParaRPr lang="en-US" dirty="0"/>
                    </a:p>
                  </a:txBody>
                  <a:tcPr/>
                </a:tc>
                <a:tc hMerge="1">
                  <a:txBody>
                    <a:bodyPr/>
                    <a:lstStyle/>
                    <a:p>
                      <a:endParaRPr lang="en-US" dirty="0"/>
                    </a:p>
                  </a:txBody>
                  <a:tcPr/>
                </a:tc>
                <a:extLst>
                  <a:ext uri="{0D108BD9-81ED-4DB2-BD59-A6C34878D82A}">
                    <a16:rowId xmlns:a16="http://schemas.microsoft.com/office/drawing/2014/main" val="10000"/>
                  </a:ext>
                </a:extLst>
              </a:tr>
              <a:tr h="339261">
                <a:tc>
                  <a:txBody>
                    <a:bodyPr/>
                    <a:lstStyle/>
                    <a:p>
                      <a:endParaRPr lang="en-US" sz="1600" dirty="0"/>
                    </a:p>
                  </a:txBody>
                  <a:tcPr/>
                </a:tc>
                <a:tc>
                  <a:txBody>
                    <a:bodyPr/>
                    <a:lstStyle/>
                    <a:p>
                      <a:r>
                        <a:rPr lang="en-US" sz="1600" dirty="0"/>
                        <a:t>-195</a:t>
                      </a:r>
                    </a:p>
                  </a:txBody>
                  <a:tcPr/>
                </a:tc>
                <a:tc>
                  <a:txBody>
                    <a:bodyPr/>
                    <a:lstStyle/>
                    <a:p>
                      <a:r>
                        <a:rPr lang="en-US" sz="1600" dirty="0"/>
                        <a:t>0</a:t>
                      </a:r>
                    </a:p>
                  </a:txBody>
                  <a:tcPr/>
                </a:tc>
                <a:tc>
                  <a:txBody>
                    <a:bodyPr/>
                    <a:lstStyle/>
                    <a:p>
                      <a:r>
                        <a:rPr lang="en-US" sz="1600" dirty="0"/>
                        <a:t>20</a:t>
                      </a:r>
                    </a:p>
                  </a:txBody>
                  <a:tcPr/>
                </a:tc>
                <a:tc>
                  <a:txBody>
                    <a:bodyPr/>
                    <a:lstStyle/>
                    <a:p>
                      <a:r>
                        <a:rPr lang="en-US" sz="1600" dirty="0"/>
                        <a:t>100</a:t>
                      </a:r>
                    </a:p>
                  </a:txBody>
                  <a:tcPr/>
                </a:tc>
                <a:extLst>
                  <a:ext uri="{0D108BD9-81ED-4DB2-BD59-A6C34878D82A}">
                    <a16:rowId xmlns:a16="http://schemas.microsoft.com/office/drawing/2014/main" val="10001"/>
                  </a:ext>
                </a:extLst>
              </a:tr>
              <a:tr h="339261">
                <a:tc rowSpan="5">
                  <a:txBody>
                    <a:bodyPr/>
                    <a:lstStyle/>
                    <a:p>
                      <a:r>
                        <a:rPr lang="en-US" sz="1600" dirty="0">
                          <a:solidFill>
                            <a:schemeClr val="bg1"/>
                          </a:solidFill>
                        </a:rPr>
                        <a:t>Impact Energy</a:t>
                      </a:r>
                    </a:p>
                  </a:txBody>
                  <a:tcPr/>
                </a:tc>
                <a:tc>
                  <a:txBody>
                    <a:bodyPr/>
                    <a:lstStyle/>
                    <a:p>
                      <a:pPr algn="r"/>
                      <a:r>
                        <a:rPr lang="en-US" sz="1600" dirty="0">
                          <a:solidFill>
                            <a:schemeClr val="bg1"/>
                          </a:solidFill>
                        </a:rPr>
                        <a:t>1</a:t>
                      </a:r>
                    </a:p>
                  </a:txBody>
                  <a:tcPr/>
                </a:tc>
                <a:tc>
                  <a:txBody>
                    <a:bodyPr/>
                    <a:lstStyle/>
                    <a:p>
                      <a:pPr algn="r"/>
                      <a:r>
                        <a:rPr lang="en-US" sz="1600" dirty="0">
                          <a:solidFill>
                            <a:schemeClr val="bg1"/>
                          </a:solidFill>
                        </a:rPr>
                        <a:t>52</a:t>
                      </a:r>
                    </a:p>
                  </a:txBody>
                  <a:tcPr/>
                </a:tc>
                <a:tc>
                  <a:txBody>
                    <a:bodyPr/>
                    <a:lstStyle/>
                    <a:p>
                      <a:pPr algn="r"/>
                      <a:r>
                        <a:rPr lang="en-US" sz="1600" dirty="0">
                          <a:solidFill>
                            <a:schemeClr val="bg1"/>
                          </a:solidFill>
                        </a:rPr>
                        <a:t>48</a:t>
                      </a:r>
                    </a:p>
                  </a:txBody>
                  <a:tcPr/>
                </a:tc>
                <a:tc>
                  <a:txBody>
                    <a:bodyPr/>
                    <a:lstStyle/>
                    <a:p>
                      <a:pPr algn="r"/>
                      <a:r>
                        <a:rPr lang="en-US" sz="1600" dirty="0">
                          <a:solidFill>
                            <a:schemeClr val="bg1"/>
                          </a:solidFill>
                        </a:rPr>
                        <a:t>74</a:t>
                      </a:r>
                    </a:p>
                  </a:txBody>
                  <a:tcPr/>
                </a:tc>
                <a:extLst>
                  <a:ext uri="{0D108BD9-81ED-4DB2-BD59-A6C34878D82A}">
                    <a16:rowId xmlns:a16="http://schemas.microsoft.com/office/drawing/2014/main" val="10002"/>
                  </a:ext>
                </a:extLst>
              </a:tr>
              <a:tr h="339261">
                <a:tc vMerge="1">
                  <a:txBody>
                    <a:bodyPr/>
                    <a:lstStyle/>
                    <a:p>
                      <a:endParaRPr lang="en-US" dirty="0"/>
                    </a:p>
                  </a:txBody>
                  <a:tcPr/>
                </a:tc>
                <a:tc>
                  <a:txBody>
                    <a:bodyPr/>
                    <a:lstStyle/>
                    <a:p>
                      <a:pPr algn="r"/>
                      <a:r>
                        <a:rPr lang="en-US" sz="1600" dirty="0">
                          <a:solidFill>
                            <a:schemeClr val="bg1"/>
                          </a:solidFill>
                        </a:rPr>
                        <a:t>1</a:t>
                      </a:r>
                    </a:p>
                  </a:txBody>
                  <a:tcPr/>
                </a:tc>
                <a:tc>
                  <a:txBody>
                    <a:bodyPr/>
                    <a:lstStyle/>
                    <a:p>
                      <a:pPr algn="r"/>
                      <a:r>
                        <a:rPr lang="en-US" sz="1600" dirty="0">
                          <a:solidFill>
                            <a:schemeClr val="bg1"/>
                          </a:solidFill>
                        </a:rPr>
                        <a:t>58</a:t>
                      </a:r>
                    </a:p>
                  </a:txBody>
                  <a:tcPr/>
                </a:tc>
                <a:tc>
                  <a:txBody>
                    <a:bodyPr/>
                    <a:lstStyle/>
                    <a:p>
                      <a:pPr algn="r"/>
                      <a:r>
                        <a:rPr lang="en-US" sz="1600" dirty="0">
                          <a:solidFill>
                            <a:schemeClr val="bg1"/>
                          </a:solidFill>
                        </a:rPr>
                        <a:t>66</a:t>
                      </a:r>
                    </a:p>
                  </a:txBody>
                  <a:tcPr/>
                </a:tc>
                <a:tc>
                  <a:txBody>
                    <a:bodyPr/>
                    <a:lstStyle/>
                    <a:p>
                      <a:pPr algn="r"/>
                      <a:r>
                        <a:rPr lang="en-US" sz="1600" dirty="0">
                          <a:solidFill>
                            <a:schemeClr val="bg1"/>
                          </a:solidFill>
                        </a:rPr>
                        <a:t>82</a:t>
                      </a:r>
                    </a:p>
                  </a:txBody>
                  <a:tcPr/>
                </a:tc>
                <a:extLst>
                  <a:ext uri="{0D108BD9-81ED-4DB2-BD59-A6C34878D82A}">
                    <a16:rowId xmlns:a16="http://schemas.microsoft.com/office/drawing/2014/main" val="10003"/>
                  </a:ext>
                </a:extLst>
              </a:tr>
              <a:tr h="339261">
                <a:tc vMerge="1">
                  <a:txBody>
                    <a:bodyPr/>
                    <a:lstStyle/>
                    <a:p>
                      <a:endParaRPr lang="en-US" dirty="0"/>
                    </a:p>
                  </a:txBody>
                  <a:tcPr/>
                </a:tc>
                <a:tc>
                  <a:txBody>
                    <a:bodyPr/>
                    <a:lstStyle/>
                    <a:p>
                      <a:pPr algn="r"/>
                      <a:r>
                        <a:rPr lang="en-US" sz="1600" dirty="0">
                          <a:solidFill>
                            <a:schemeClr val="bg1"/>
                          </a:solidFill>
                        </a:rPr>
                        <a:t>2</a:t>
                      </a:r>
                    </a:p>
                  </a:txBody>
                  <a:tcPr/>
                </a:tc>
                <a:tc>
                  <a:txBody>
                    <a:bodyPr/>
                    <a:lstStyle/>
                    <a:p>
                      <a:pPr algn="r"/>
                      <a:r>
                        <a:rPr lang="en-US" sz="1600" dirty="0">
                          <a:solidFill>
                            <a:schemeClr val="bg1"/>
                          </a:solidFill>
                        </a:rPr>
                        <a:t>82</a:t>
                      </a:r>
                    </a:p>
                  </a:txBody>
                  <a:tcPr/>
                </a:tc>
                <a:tc>
                  <a:txBody>
                    <a:bodyPr/>
                    <a:lstStyle/>
                    <a:p>
                      <a:pPr algn="r"/>
                      <a:r>
                        <a:rPr lang="en-US" sz="1600" dirty="0">
                          <a:solidFill>
                            <a:schemeClr val="bg1"/>
                          </a:solidFill>
                        </a:rPr>
                        <a:t>74</a:t>
                      </a:r>
                    </a:p>
                  </a:txBody>
                  <a:tcPr/>
                </a:tc>
                <a:tc>
                  <a:txBody>
                    <a:bodyPr/>
                    <a:lstStyle/>
                    <a:p>
                      <a:pPr algn="r"/>
                      <a:r>
                        <a:rPr lang="en-US" sz="1600" dirty="0">
                          <a:solidFill>
                            <a:schemeClr val="bg1"/>
                          </a:solidFill>
                        </a:rPr>
                        <a:t>72</a:t>
                      </a:r>
                    </a:p>
                  </a:txBody>
                  <a:tcPr/>
                </a:tc>
                <a:extLst>
                  <a:ext uri="{0D108BD9-81ED-4DB2-BD59-A6C34878D82A}">
                    <a16:rowId xmlns:a16="http://schemas.microsoft.com/office/drawing/2014/main" val="10004"/>
                  </a:ext>
                </a:extLst>
              </a:tr>
              <a:tr h="339261">
                <a:tc vMerge="1">
                  <a:txBody>
                    <a:bodyPr/>
                    <a:lstStyle/>
                    <a:p>
                      <a:endParaRPr lang="en-US" dirty="0"/>
                    </a:p>
                  </a:txBody>
                  <a:tcPr/>
                </a:tc>
                <a:tc>
                  <a:txBody>
                    <a:bodyPr/>
                    <a:lstStyle/>
                    <a:p>
                      <a:pPr algn="r"/>
                      <a:r>
                        <a:rPr lang="en-US" sz="1600" dirty="0">
                          <a:solidFill>
                            <a:schemeClr val="bg1"/>
                          </a:solidFill>
                        </a:rPr>
                        <a:t>1</a:t>
                      </a:r>
                    </a:p>
                  </a:txBody>
                  <a:tcPr/>
                </a:tc>
                <a:tc>
                  <a:txBody>
                    <a:bodyPr/>
                    <a:lstStyle/>
                    <a:p>
                      <a:pPr algn="r"/>
                      <a:r>
                        <a:rPr lang="en-US" sz="1600" dirty="0">
                          <a:solidFill>
                            <a:schemeClr val="bg1"/>
                          </a:solidFill>
                        </a:rPr>
                        <a:t>35</a:t>
                      </a:r>
                    </a:p>
                  </a:txBody>
                  <a:tcPr/>
                </a:tc>
                <a:tc>
                  <a:txBody>
                    <a:bodyPr/>
                    <a:lstStyle/>
                    <a:p>
                      <a:pPr algn="r"/>
                      <a:r>
                        <a:rPr lang="en-US" sz="1600" dirty="0">
                          <a:solidFill>
                            <a:schemeClr val="bg1"/>
                          </a:solidFill>
                        </a:rPr>
                        <a:t>86</a:t>
                      </a:r>
                    </a:p>
                  </a:txBody>
                  <a:tcPr/>
                </a:tc>
                <a:tc>
                  <a:txBody>
                    <a:bodyPr/>
                    <a:lstStyle/>
                    <a:p>
                      <a:pPr algn="r"/>
                      <a:r>
                        <a:rPr lang="en-US" sz="1600" dirty="0">
                          <a:solidFill>
                            <a:schemeClr val="bg1"/>
                          </a:solidFill>
                        </a:rPr>
                        <a:t>80</a:t>
                      </a:r>
                    </a:p>
                  </a:txBody>
                  <a:tcPr/>
                </a:tc>
                <a:extLst>
                  <a:ext uri="{0D108BD9-81ED-4DB2-BD59-A6C34878D82A}">
                    <a16:rowId xmlns:a16="http://schemas.microsoft.com/office/drawing/2014/main" val="10005"/>
                  </a:ext>
                </a:extLst>
              </a:tr>
              <a:tr h="339261">
                <a:tc vMerge="1">
                  <a:txBody>
                    <a:bodyPr/>
                    <a:lstStyle/>
                    <a:p>
                      <a:endParaRPr lang="en-US" dirty="0"/>
                    </a:p>
                  </a:txBody>
                  <a:tcPr/>
                </a:tc>
                <a:tc>
                  <a:txBody>
                    <a:bodyPr/>
                    <a:lstStyle/>
                    <a:p>
                      <a:pPr algn="r"/>
                      <a:r>
                        <a:rPr lang="en-US" sz="1600" dirty="0">
                          <a:solidFill>
                            <a:schemeClr val="bg1"/>
                          </a:solidFill>
                        </a:rPr>
                        <a:t>2</a:t>
                      </a:r>
                    </a:p>
                  </a:txBody>
                  <a:tcPr/>
                </a:tc>
                <a:tc>
                  <a:txBody>
                    <a:bodyPr/>
                    <a:lstStyle/>
                    <a:p>
                      <a:pPr algn="r"/>
                      <a:r>
                        <a:rPr lang="en-US" sz="1600" dirty="0">
                          <a:solidFill>
                            <a:schemeClr val="bg1"/>
                          </a:solidFill>
                        </a:rPr>
                        <a:t>84</a:t>
                      </a:r>
                    </a:p>
                  </a:txBody>
                  <a:tcPr/>
                </a:tc>
                <a:tc>
                  <a:txBody>
                    <a:bodyPr/>
                    <a:lstStyle/>
                    <a:p>
                      <a:pPr algn="r"/>
                      <a:r>
                        <a:rPr lang="en-US" sz="1600" dirty="0">
                          <a:solidFill>
                            <a:schemeClr val="bg1"/>
                          </a:solidFill>
                        </a:rPr>
                        <a:t>78</a:t>
                      </a:r>
                    </a:p>
                  </a:txBody>
                  <a:tcPr/>
                </a:tc>
                <a:tc>
                  <a:txBody>
                    <a:bodyPr/>
                    <a:lstStyle/>
                    <a:p>
                      <a:pPr algn="r"/>
                      <a:r>
                        <a:rPr lang="en-US" sz="1600" dirty="0">
                          <a:solidFill>
                            <a:schemeClr val="bg1"/>
                          </a:solidFill>
                        </a:rPr>
                        <a:t>79</a:t>
                      </a:r>
                    </a:p>
                  </a:txBody>
                  <a:tcPr/>
                </a:tc>
                <a:extLst>
                  <a:ext uri="{0D108BD9-81ED-4DB2-BD59-A6C34878D82A}">
                    <a16:rowId xmlns:a16="http://schemas.microsoft.com/office/drawing/2014/main" val="10006"/>
                  </a:ext>
                </a:extLst>
              </a:tr>
              <a:tr h="339261">
                <a:tc>
                  <a:txBody>
                    <a:bodyPr/>
                    <a:lstStyle/>
                    <a:p>
                      <a:r>
                        <a:rPr lang="en-US" sz="1600" dirty="0">
                          <a:solidFill>
                            <a:schemeClr val="bg1"/>
                          </a:solidFill>
                        </a:rPr>
                        <a:t>Mean</a:t>
                      </a:r>
                    </a:p>
                  </a:txBody>
                  <a:tcPr/>
                </a:tc>
                <a:tc>
                  <a:txBody>
                    <a:bodyPr/>
                    <a:lstStyle/>
                    <a:p>
                      <a:r>
                        <a:rPr lang="en-US" sz="1600" dirty="0">
                          <a:solidFill>
                            <a:schemeClr val="bg1"/>
                          </a:solidFill>
                        </a:rPr>
                        <a:t>1.4</a:t>
                      </a:r>
                    </a:p>
                  </a:txBody>
                  <a:tcPr/>
                </a:tc>
                <a:tc>
                  <a:txBody>
                    <a:bodyPr/>
                    <a:lstStyle/>
                    <a:p>
                      <a:r>
                        <a:rPr lang="en-US" sz="1600" dirty="0">
                          <a:solidFill>
                            <a:schemeClr val="bg1"/>
                          </a:solidFill>
                        </a:rPr>
                        <a:t>62.2</a:t>
                      </a:r>
                    </a:p>
                  </a:txBody>
                  <a:tcPr/>
                </a:tc>
                <a:tc>
                  <a:txBody>
                    <a:bodyPr/>
                    <a:lstStyle/>
                    <a:p>
                      <a:r>
                        <a:rPr lang="en-US" sz="1600" dirty="0">
                          <a:solidFill>
                            <a:schemeClr val="bg1"/>
                          </a:solidFill>
                        </a:rPr>
                        <a:t>70.4</a:t>
                      </a:r>
                    </a:p>
                  </a:txBody>
                  <a:tcPr/>
                </a:tc>
                <a:tc>
                  <a:txBody>
                    <a:bodyPr/>
                    <a:lstStyle/>
                    <a:p>
                      <a:r>
                        <a:rPr lang="en-US" sz="1600" dirty="0">
                          <a:solidFill>
                            <a:schemeClr val="bg1"/>
                          </a:solidFill>
                        </a:rPr>
                        <a:t>77.4</a:t>
                      </a:r>
                    </a:p>
                  </a:txBody>
                  <a:tcPr/>
                </a:tc>
                <a:extLst>
                  <a:ext uri="{0D108BD9-81ED-4DB2-BD59-A6C34878D82A}">
                    <a16:rowId xmlns:a16="http://schemas.microsoft.com/office/drawing/2014/main" val="10007"/>
                  </a:ext>
                </a:extLst>
              </a:tr>
              <a:tr h="339261">
                <a:tc>
                  <a:txBody>
                    <a:bodyPr/>
                    <a:lstStyle/>
                    <a:p>
                      <a:r>
                        <a:rPr lang="en-US" sz="1600" dirty="0">
                          <a:solidFill>
                            <a:schemeClr val="bg1"/>
                          </a:solidFill>
                        </a:rPr>
                        <a:t>Standard</a:t>
                      </a:r>
                      <a:r>
                        <a:rPr lang="en-US" sz="1600" baseline="0" dirty="0">
                          <a:solidFill>
                            <a:schemeClr val="bg1"/>
                          </a:solidFill>
                        </a:rPr>
                        <a:t> Deviation</a:t>
                      </a:r>
                      <a:endParaRPr lang="en-US" sz="1600" dirty="0">
                        <a:solidFill>
                          <a:schemeClr val="bg1"/>
                        </a:solidFill>
                      </a:endParaRPr>
                    </a:p>
                  </a:txBody>
                  <a:tcPr/>
                </a:tc>
                <a:tc>
                  <a:txBody>
                    <a:bodyPr/>
                    <a:lstStyle/>
                    <a:p>
                      <a:r>
                        <a:rPr lang="en-US" sz="1600" dirty="0">
                          <a:solidFill>
                            <a:schemeClr val="bg1"/>
                          </a:solidFill>
                        </a:rPr>
                        <a:t>0.5</a:t>
                      </a:r>
                    </a:p>
                  </a:txBody>
                  <a:tcPr/>
                </a:tc>
                <a:tc>
                  <a:txBody>
                    <a:bodyPr/>
                    <a:lstStyle/>
                    <a:p>
                      <a:r>
                        <a:rPr lang="en-US" sz="1600" dirty="0">
                          <a:solidFill>
                            <a:schemeClr val="bg1"/>
                          </a:solidFill>
                        </a:rPr>
                        <a:t>20.8</a:t>
                      </a:r>
                    </a:p>
                  </a:txBody>
                  <a:tcPr/>
                </a:tc>
                <a:tc>
                  <a:txBody>
                    <a:bodyPr/>
                    <a:lstStyle/>
                    <a:p>
                      <a:r>
                        <a:rPr lang="en-US" sz="1600" dirty="0">
                          <a:solidFill>
                            <a:schemeClr val="bg1"/>
                          </a:solidFill>
                        </a:rPr>
                        <a:t>14.4</a:t>
                      </a:r>
                    </a:p>
                  </a:txBody>
                  <a:tcPr/>
                </a:tc>
                <a:tc>
                  <a:txBody>
                    <a:bodyPr/>
                    <a:lstStyle/>
                    <a:p>
                      <a:r>
                        <a:rPr lang="en-US" sz="1600" dirty="0">
                          <a:solidFill>
                            <a:schemeClr val="bg1"/>
                          </a:solidFill>
                        </a:rPr>
                        <a:t>4.2</a:t>
                      </a:r>
                    </a:p>
                  </a:txBody>
                  <a:tcPr/>
                </a:tc>
                <a:extLst>
                  <a:ext uri="{0D108BD9-81ED-4DB2-BD59-A6C34878D82A}">
                    <a16:rowId xmlns:a16="http://schemas.microsoft.com/office/drawing/2014/main" val="10008"/>
                  </a:ext>
                </a:extLst>
              </a:tr>
              <a:tr h="339261">
                <a:tc>
                  <a:txBody>
                    <a:bodyPr/>
                    <a:lstStyle/>
                    <a:p>
                      <a:r>
                        <a:rPr lang="en-US" sz="1600" dirty="0">
                          <a:solidFill>
                            <a:schemeClr val="bg1"/>
                          </a:solidFill>
                        </a:rPr>
                        <a:t>Standard</a:t>
                      </a:r>
                      <a:r>
                        <a:rPr lang="en-US" sz="1600" baseline="0" dirty="0">
                          <a:solidFill>
                            <a:schemeClr val="bg1"/>
                          </a:solidFill>
                        </a:rPr>
                        <a:t> Error</a:t>
                      </a:r>
                      <a:endParaRPr lang="en-US" sz="1600" dirty="0">
                        <a:solidFill>
                          <a:schemeClr val="bg1"/>
                        </a:solidFill>
                      </a:endParaRPr>
                    </a:p>
                  </a:txBody>
                  <a:tcPr/>
                </a:tc>
                <a:tc>
                  <a:txBody>
                    <a:bodyPr/>
                    <a:lstStyle/>
                    <a:p>
                      <a:pPr algn="r"/>
                      <a:r>
                        <a:rPr lang="en-US" sz="1600" dirty="0">
                          <a:solidFill>
                            <a:schemeClr val="bg1"/>
                          </a:solidFill>
                        </a:rPr>
                        <a:t>0.2</a:t>
                      </a:r>
                    </a:p>
                  </a:txBody>
                  <a:tcPr/>
                </a:tc>
                <a:tc>
                  <a:txBody>
                    <a:bodyPr/>
                    <a:lstStyle/>
                    <a:p>
                      <a:pPr algn="r"/>
                      <a:r>
                        <a:rPr lang="en-US" sz="1600" dirty="0">
                          <a:solidFill>
                            <a:schemeClr val="bg1"/>
                          </a:solidFill>
                        </a:rPr>
                        <a:t>9.3</a:t>
                      </a:r>
                    </a:p>
                  </a:txBody>
                  <a:tcPr/>
                </a:tc>
                <a:tc>
                  <a:txBody>
                    <a:bodyPr/>
                    <a:lstStyle/>
                    <a:p>
                      <a:pPr algn="r"/>
                      <a:r>
                        <a:rPr lang="en-US" sz="1600" dirty="0">
                          <a:solidFill>
                            <a:schemeClr val="bg1"/>
                          </a:solidFill>
                        </a:rPr>
                        <a:t>6.5</a:t>
                      </a:r>
                    </a:p>
                  </a:txBody>
                  <a:tcPr/>
                </a:tc>
                <a:tc>
                  <a:txBody>
                    <a:bodyPr/>
                    <a:lstStyle/>
                    <a:p>
                      <a:pPr algn="r"/>
                      <a:r>
                        <a:rPr lang="en-US" sz="1600" dirty="0">
                          <a:solidFill>
                            <a:schemeClr val="bg1"/>
                          </a:solidFill>
                        </a:rPr>
                        <a:t>1.9</a:t>
                      </a:r>
                    </a:p>
                  </a:txBody>
                  <a:tcPr/>
                </a:tc>
                <a:extLst>
                  <a:ext uri="{0D108BD9-81ED-4DB2-BD59-A6C34878D82A}">
                    <a16:rowId xmlns:a16="http://schemas.microsoft.com/office/drawing/2014/main" val="10009"/>
                  </a:ext>
                </a:extLst>
              </a:tr>
            </a:tbl>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24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1408" y="1225333"/>
            <a:ext cx="4440231" cy="3330173"/>
          </a:xfrm>
          <a:prstGeom prst="rect">
            <a:avLst/>
          </a:prstGeom>
        </p:spPr>
      </p:pic>
      <p:sp>
        <p:nvSpPr>
          <p:cNvPr id="7" name="TextBox 6"/>
          <p:cNvSpPr txBox="1"/>
          <p:nvPr/>
        </p:nvSpPr>
        <p:spPr>
          <a:xfrm>
            <a:off x="5500048" y="4717424"/>
            <a:ext cx="6646460" cy="2092881"/>
          </a:xfrm>
          <a:prstGeom prst="rect">
            <a:avLst/>
          </a:prstGeom>
          <a:solidFill>
            <a:schemeClr val="tx1">
              <a:lumMod val="85000"/>
            </a:schemeClr>
          </a:solidFill>
        </p:spPr>
        <p:txBody>
          <a:bodyPr wrap="square" rtlCol="0">
            <a:spAutoFit/>
          </a:bodyPr>
          <a:lstStyle/>
          <a:p>
            <a:r>
              <a:rPr lang="en-US" sz="1300" b="1" dirty="0">
                <a:solidFill>
                  <a:schemeClr val="bg1"/>
                </a:solidFill>
                <a:latin typeface="Courier New" charset="0"/>
                <a:ea typeface="Courier New" charset="0"/>
                <a:cs typeface="Courier New" charset="0"/>
              </a:rPr>
              <a:t>import </a:t>
            </a:r>
            <a:r>
              <a:rPr lang="en-US" sz="1300" dirty="0" err="1">
                <a:solidFill>
                  <a:schemeClr val="bg1"/>
                </a:solidFill>
                <a:latin typeface="Courier New" charset="0"/>
                <a:ea typeface="Courier New" charset="0"/>
                <a:cs typeface="Courier New" charset="0"/>
              </a:rPr>
              <a:t>numpy</a:t>
            </a:r>
            <a:r>
              <a:rPr lang="en-US" sz="1300" dirty="0">
                <a:solidFill>
                  <a:schemeClr val="bg1"/>
                </a:solidFill>
                <a:latin typeface="Courier New" charset="0"/>
                <a:ea typeface="Courier New" charset="0"/>
                <a:cs typeface="Courier New" charset="0"/>
              </a:rPr>
              <a:t> </a:t>
            </a:r>
            <a:r>
              <a:rPr lang="en-US" sz="1300" b="1" dirty="0">
                <a:solidFill>
                  <a:schemeClr val="bg1"/>
                </a:solidFill>
                <a:latin typeface="Courier New" charset="0"/>
                <a:ea typeface="Courier New" charset="0"/>
                <a:cs typeface="Courier New" charset="0"/>
              </a:rPr>
              <a:t>as </a:t>
            </a:r>
            <a:r>
              <a:rPr lang="en-US" sz="1300" dirty="0">
                <a:solidFill>
                  <a:schemeClr val="bg1"/>
                </a:solidFill>
                <a:latin typeface="Courier New" charset="0"/>
                <a:ea typeface="Courier New" charset="0"/>
                <a:cs typeface="Courier New" charset="0"/>
              </a:rPr>
              <a:t>np</a:t>
            </a:r>
            <a:br>
              <a:rPr lang="en-US" sz="1300" dirty="0">
                <a:solidFill>
                  <a:schemeClr val="bg1"/>
                </a:solidFill>
                <a:latin typeface="Courier New" charset="0"/>
                <a:ea typeface="Courier New" charset="0"/>
                <a:cs typeface="Courier New" charset="0"/>
              </a:rPr>
            </a:br>
            <a:r>
              <a:rPr lang="en-US" sz="1300" b="1" dirty="0">
                <a:solidFill>
                  <a:schemeClr val="bg1"/>
                </a:solidFill>
                <a:latin typeface="Courier New" charset="0"/>
                <a:ea typeface="Courier New" charset="0"/>
                <a:cs typeface="Courier New" charset="0"/>
              </a:rPr>
              <a:t>import </a:t>
            </a:r>
            <a:r>
              <a:rPr lang="en-US" sz="1300" dirty="0" err="1">
                <a:solidFill>
                  <a:schemeClr val="bg1"/>
                </a:solidFill>
                <a:latin typeface="Courier New" charset="0"/>
                <a:ea typeface="Courier New" charset="0"/>
                <a:cs typeface="Courier New" charset="0"/>
              </a:rPr>
              <a:t>matplotlib.pyplot</a:t>
            </a:r>
            <a:r>
              <a:rPr lang="en-US" sz="1300" dirty="0">
                <a:solidFill>
                  <a:schemeClr val="bg1"/>
                </a:solidFill>
                <a:latin typeface="Courier New" charset="0"/>
                <a:ea typeface="Courier New" charset="0"/>
                <a:cs typeface="Courier New" charset="0"/>
              </a:rPr>
              <a:t> </a:t>
            </a:r>
            <a:r>
              <a:rPr lang="en-US" sz="1300" b="1" dirty="0">
                <a:solidFill>
                  <a:schemeClr val="bg1"/>
                </a:solidFill>
                <a:latin typeface="Courier New" charset="0"/>
                <a:ea typeface="Courier New" charset="0"/>
                <a:cs typeface="Courier New" charset="0"/>
              </a:rPr>
              <a:t>as </a:t>
            </a:r>
            <a:r>
              <a:rPr lang="en-US" sz="1300" dirty="0" err="1">
                <a:solidFill>
                  <a:schemeClr val="bg1"/>
                </a:solidFill>
                <a:latin typeface="Courier New" charset="0"/>
                <a:ea typeface="Courier New" charset="0"/>
                <a:cs typeface="Courier New" charset="0"/>
              </a:rPr>
              <a:t>plt</a:t>
            </a:r>
            <a:br>
              <a:rPr lang="en-US" sz="1300" dirty="0">
                <a:solidFill>
                  <a:schemeClr val="bg1"/>
                </a:solidFill>
                <a:latin typeface="Courier New" charset="0"/>
                <a:ea typeface="Courier New" charset="0"/>
                <a:cs typeface="Courier New" charset="0"/>
              </a:rPr>
            </a:br>
            <a:r>
              <a:rPr lang="en-US" sz="1300" dirty="0">
                <a:solidFill>
                  <a:schemeClr val="bg1"/>
                </a:solidFill>
                <a:latin typeface="Courier New" charset="0"/>
                <a:ea typeface="Courier New" charset="0"/>
                <a:cs typeface="Courier New" charset="0"/>
              </a:rPr>
              <a:t>temperatures = </a:t>
            </a:r>
            <a:r>
              <a:rPr lang="en-US" sz="1300" dirty="0" err="1">
                <a:solidFill>
                  <a:schemeClr val="bg1"/>
                </a:solidFill>
                <a:latin typeface="Courier New" charset="0"/>
                <a:ea typeface="Courier New" charset="0"/>
                <a:cs typeface="Courier New" charset="0"/>
              </a:rPr>
              <a:t>np.array</a:t>
            </a:r>
            <a:r>
              <a:rPr lang="en-US" sz="1300" dirty="0">
                <a:solidFill>
                  <a:schemeClr val="bg1"/>
                </a:solidFill>
                <a:latin typeface="Courier New" charset="0"/>
                <a:ea typeface="Courier New" charset="0"/>
                <a:cs typeface="Courier New" charset="0"/>
              </a:rPr>
              <a:t>([-195, 0, 20, 100])</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mean_impact</a:t>
            </a:r>
            <a:r>
              <a:rPr lang="en-US" sz="1300" dirty="0">
                <a:solidFill>
                  <a:schemeClr val="bg1"/>
                </a:solidFill>
                <a:latin typeface="Courier New" charset="0"/>
                <a:ea typeface="Courier New" charset="0"/>
                <a:cs typeface="Courier New" charset="0"/>
              </a:rPr>
              <a:t> = </a:t>
            </a:r>
            <a:r>
              <a:rPr lang="en-US" sz="1300" dirty="0" err="1">
                <a:solidFill>
                  <a:schemeClr val="bg1"/>
                </a:solidFill>
                <a:latin typeface="Courier New" charset="0"/>
                <a:ea typeface="Courier New" charset="0"/>
                <a:cs typeface="Courier New" charset="0"/>
              </a:rPr>
              <a:t>np.array</a:t>
            </a:r>
            <a:r>
              <a:rPr lang="en-US" sz="1300" dirty="0">
                <a:solidFill>
                  <a:schemeClr val="bg1"/>
                </a:solidFill>
                <a:latin typeface="Courier New" charset="0"/>
                <a:ea typeface="Courier New" charset="0"/>
                <a:cs typeface="Courier New" charset="0"/>
              </a:rPr>
              <a:t>([1.4, 62.2, 70.4, 77.4])</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std_error</a:t>
            </a:r>
            <a:r>
              <a:rPr lang="en-US" sz="1300" dirty="0">
                <a:solidFill>
                  <a:schemeClr val="bg1"/>
                </a:solidFill>
                <a:latin typeface="Courier New" charset="0"/>
                <a:ea typeface="Courier New" charset="0"/>
                <a:cs typeface="Courier New" charset="0"/>
              </a:rPr>
              <a:t> = </a:t>
            </a:r>
            <a:r>
              <a:rPr lang="en-US" sz="1300" dirty="0" err="1">
                <a:solidFill>
                  <a:schemeClr val="bg1"/>
                </a:solidFill>
                <a:latin typeface="Courier New" charset="0"/>
                <a:ea typeface="Courier New" charset="0"/>
                <a:cs typeface="Courier New" charset="0"/>
              </a:rPr>
              <a:t>np.array</a:t>
            </a:r>
            <a:r>
              <a:rPr lang="en-US" sz="1300" dirty="0">
                <a:solidFill>
                  <a:schemeClr val="bg1"/>
                </a:solidFill>
                <a:latin typeface="Courier New" charset="0"/>
                <a:ea typeface="Courier New" charset="0"/>
                <a:cs typeface="Courier New" charset="0"/>
              </a:rPr>
              <a:t>([0.2, 9.3, 6.5, 1.9])</a:t>
            </a:r>
            <a:br>
              <a:rPr lang="en-US" sz="1300" dirty="0">
                <a:solidFill>
                  <a:schemeClr val="bg1"/>
                </a:solidFill>
                <a:latin typeface="Courier New" charset="0"/>
                <a:ea typeface="Courier New" charset="0"/>
                <a:cs typeface="Courier New" charset="0"/>
              </a:rPr>
            </a:br>
            <a:r>
              <a:rPr lang="en-US" sz="1300" dirty="0">
                <a:solidFill>
                  <a:schemeClr val="bg1"/>
                </a:solidFill>
                <a:latin typeface="Courier New" charset="0"/>
                <a:ea typeface="Courier New" charset="0"/>
                <a:cs typeface="Courier New" charset="0"/>
              </a:rPr>
              <a:t>fig, ax = </a:t>
            </a:r>
            <a:r>
              <a:rPr lang="en-US" sz="1300" dirty="0" err="1">
                <a:solidFill>
                  <a:schemeClr val="bg1"/>
                </a:solidFill>
                <a:latin typeface="Courier New" charset="0"/>
                <a:ea typeface="Courier New" charset="0"/>
                <a:cs typeface="Courier New" charset="0"/>
              </a:rPr>
              <a:t>plt.subplots</a:t>
            </a:r>
            <a:r>
              <a:rPr lang="en-US" sz="1300" dirty="0">
                <a:solidFill>
                  <a:schemeClr val="bg1"/>
                </a:solidFill>
                <a:latin typeface="Courier New" charset="0"/>
                <a:ea typeface="Courier New" charset="0"/>
                <a:cs typeface="Courier New" charset="0"/>
              </a:rPr>
              <a:t>()</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ax.errorbar</a:t>
            </a:r>
            <a:r>
              <a:rPr lang="en-US" sz="1300" dirty="0">
                <a:solidFill>
                  <a:schemeClr val="bg1"/>
                </a:solidFill>
                <a:latin typeface="Courier New" charset="0"/>
                <a:ea typeface="Courier New" charset="0"/>
                <a:cs typeface="Courier New" charset="0"/>
              </a:rPr>
              <a:t>(temperatures, </a:t>
            </a:r>
            <a:r>
              <a:rPr lang="en-US" sz="1300" dirty="0" err="1">
                <a:solidFill>
                  <a:schemeClr val="bg1"/>
                </a:solidFill>
                <a:latin typeface="Courier New" charset="0"/>
                <a:ea typeface="Courier New" charset="0"/>
                <a:cs typeface="Courier New" charset="0"/>
              </a:rPr>
              <a:t>mean_impact</a:t>
            </a:r>
            <a:r>
              <a:rPr lang="en-US" sz="1300" dirty="0">
                <a:solidFill>
                  <a:schemeClr val="bg1"/>
                </a:solidFill>
                <a:latin typeface="Courier New" charset="0"/>
                <a:ea typeface="Courier New" charset="0"/>
                <a:cs typeface="Courier New" charset="0"/>
              </a:rPr>
              <a:t>, </a:t>
            </a:r>
            <a:r>
              <a:rPr lang="en-US" sz="1300" dirty="0" err="1">
                <a:solidFill>
                  <a:schemeClr val="bg1"/>
                </a:solidFill>
                <a:latin typeface="Courier New" charset="0"/>
                <a:ea typeface="Courier New" charset="0"/>
                <a:cs typeface="Courier New" charset="0"/>
              </a:rPr>
              <a:t>yerr</a:t>
            </a:r>
            <a:r>
              <a:rPr lang="en-US" sz="1300" dirty="0">
                <a:solidFill>
                  <a:schemeClr val="bg1"/>
                </a:solidFill>
                <a:latin typeface="Courier New" charset="0"/>
                <a:ea typeface="Courier New" charset="0"/>
                <a:cs typeface="Courier New" charset="0"/>
              </a:rPr>
              <a:t>=</a:t>
            </a:r>
            <a:r>
              <a:rPr lang="en-US" sz="1300" dirty="0" err="1">
                <a:solidFill>
                  <a:schemeClr val="bg1"/>
                </a:solidFill>
                <a:latin typeface="Courier New" charset="0"/>
                <a:ea typeface="Courier New" charset="0"/>
                <a:cs typeface="Courier New" charset="0"/>
              </a:rPr>
              <a:t>std_error</a:t>
            </a:r>
            <a:r>
              <a:rPr lang="en-US" sz="1300" dirty="0">
                <a:solidFill>
                  <a:schemeClr val="bg1"/>
                </a:solidFill>
                <a:latin typeface="Courier New" charset="0"/>
                <a:ea typeface="Courier New" charset="0"/>
                <a:cs typeface="Courier New" charset="0"/>
              </a:rPr>
              <a:t>, </a:t>
            </a:r>
            <a:r>
              <a:rPr lang="en-US" sz="1300" dirty="0" err="1">
                <a:solidFill>
                  <a:schemeClr val="bg1"/>
                </a:solidFill>
                <a:latin typeface="Courier New" charset="0"/>
                <a:ea typeface="Courier New" charset="0"/>
                <a:cs typeface="Courier New" charset="0"/>
              </a:rPr>
              <a:t>fmt</a:t>
            </a:r>
            <a:r>
              <a:rPr lang="en-US" sz="1300" dirty="0">
                <a:solidFill>
                  <a:schemeClr val="bg1"/>
                </a:solidFill>
                <a:latin typeface="Courier New" charset="0"/>
                <a:ea typeface="Courier New" charset="0"/>
                <a:cs typeface="Courier New" charset="0"/>
              </a:rPr>
              <a:t>=</a:t>
            </a:r>
            <a:r>
              <a:rPr lang="en-US" sz="1300" b="1" dirty="0">
                <a:solidFill>
                  <a:schemeClr val="bg1"/>
                </a:solidFill>
                <a:latin typeface="Courier New" charset="0"/>
                <a:ea typeface="Courier New" charset="0"/>
                <a:cs typeface="Courier New" charset="0"/>
              </a:rPr>
              <a:t>'--o'</a:t>
            </a:r>
            <a:r>
              <a:rPr lang="en-US" sz="1300" dirty="0">
                <a:solidFill>
                  <a:schemeClr val="bg1"/>
                </a:solidFill>
                <a:latin typeface="Courier New" charset="0"/>
                <a:ea typeface="Courier New" charset="0"/>
                <a:cs typeface="Courier New" charset="0"/>
              </a:rPr>
              <a:t>)</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ax.set_xlabel</a:t>
            </a:r>
            <a:r>
              <a:rPr lang="en-US" sz="1300" dirty="0">
                <a:solidFill>
                  <a:schemeClr val="bg1"/>
                </a:solidFill>
                <a:latin typeface="Courier New" charset="0"/>
                <a:ea typeface="Courier New" charset="0"/>
                <a:cs typeface="Courier New" charset="0"/>
              </a:rPr>
              <a:t>(</a:t>
            </a:r>
            <a:r>
              <a:rPr lang="en-US" sz="1300" b="1" dirty="0">
                <a:solidFill>
                  <a:schemeClr val="bg1"/>
                </a:solidFill>
                <a:latin typeface="Courier New" charset="0"/>
                <a:ea typeface="Courier New" charset="0"/>
                <a:cs typeface="Courier New" charset="0"/>
              </a:rPr>
              <a:t>'Temperature'</a:t>
            </a:r>
            <a:r>
              <a:rPr lang="en-US" sz="1300" dirty="0">
                <a:solidFill>
                  <a:schemeClr val="bg1"/>
                </a:solidFill>
                <a:latin typeface="Courier New" charset="0"/>
                <a:ea typeface="Courier New" charset="0"/>
                <a:cs typeface="Courier New" charset="0"/>
              </a:rPr>
              <a:t>)</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ax.set_ylabel</a:t>
            </a:r>
            <a:r>
              <a:rPr lang="en-US" sz="1300" dirty="0">
                <a:solidFill>
                  <a:schemeClr val="bg1"/>
                </a:solidFill>
                <a:latin typeface="Courier New" charset="0"/>
                <a:ea typeface="Courier New" charset="0"/>
                <a:cs typeface="Courier New" charset="0"/>
              </a:rPr>
              <a:t>(</a:t>
            </a:r>
            <a:r>
              <a:rPr lang="en-US" sz="1300" b="1" dirty="0">
                <a:solidFill>
                  <a:schemeClr val="bg1"/>
                </a:solidFill>
                <a:latin typeface="Courier New" charset="0"/>
                <a:ea typeface="Courier New" charset="0"/>
                <a:cs typeface="Courier New" charset="0"/>
              </a:rPr>
              <a:t>'Mean of Impact Energy'</a:t>
            </a:r>
            <a:r>
              <a:rPr lang="en-US" sz="1300" dirty="0">
                <a:solidFill>
                  <a:schemeClr val="bg1"/>
                </a:solidFill>
                <a:latin typeface="Courier New" charset="0"/>
                <a:ea typeface="Courier New" charset="0"/>
                <a:cs typeface="Courier New" charset="0"/>
              </a:rPr>
              <a:t>)</a:t>
            </a:r>
            <a:br>
              <a:rPr lang="en-US" sz="1300" dirty="0">
                <a:solidFill>
                  <a:schemeClr val="bg1"/>
                </a:solidFill>
                <a:latin typeface="Courier New" charset="0"/>
                <a:ea typeface="Courier New" charset="0"/>
                <a:cs typeface="Courier New" charset="0"/>
              </a:rPr>
            </a:br>
            <a:r>
              <a:rPr lang="en-US" sz="1300" dirty="0" err="1">
                <a:solidFill>
                  <a:schemeClr val="bg1"/>
                </a:solidFill>
                <a:latin typeface="Courier New" charset="0"/>
                <a:ea typeface="Courier New" charset="0"/>
                <a:cs typeface="Courier New" charset="0"/>
              </a:rPr>
              <a:t>plt.show</a:t>
            </a:r>
            <a:r>
              <a:rPr lang="en-US" sz="1300" dirty="0">
                <a:solidFill>
                  <a:schemeClr val="bg1"/>
                </a:solidFill>
                <a:latin typeface="Courier New" charset="0"/>
                <a:ea typeface="Courier New" charset="0"/>
                <a:cs typeface="Courier New" charset="0"/>
              </a:rPr>
              <a:t>()</a:t>
            </a:r>
          </a:p>
        </p:txBody>
      </p:sp>
    </p:spTree>
    <p:extLst>
      <p:ext uri="{BB962C8B-B14F-4D97-AF65-F5344CB8AC3E}">
        <p14:creationId xmlns:p14="http://schemas.microsoft.com/office/powerpoint/2010/main" val="338899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a:t>
            </a:r>
          </a:p>
        </p:txBody>
      </p:sp>
      <p:sp>
        <p:nvSpPr>
          <p:cNvPr id="4" name="Slide Number Placeholder 3"/>
          <p:cNvSpPr>
            <a:spLocks noGrp="1"/>
          </p:cNvSpPr>
          <p:nvPr>
            <p:ph type="sldNum" sz="quarter" idx="12"/>
          </p:nvPr>
        </p:nvSpPr>
        <p:spPr/>
        <p:txBody>
          <a:bodyPr/>
          <a:lstStyle/>
          <a:p>
            <a:fld id="{D57F1E4F-1CFF-5643-939E-02111984F565}" type="slidenum">
              <a:rPr lang="en-US" smtClean="0"/>
              <a:t>25</a:t>
            </a:fld>
            <a:endParaRPr lang="en-US" dirty="0"/>
          </a:p>
        </p:txBody>
      </p:sp>
      <p:sp>
        <p:nvSpPr>
          <p:cNvPr id="5" name="TextBox 4"/>
          <p:cNvSpPr txBox="1"/>
          <p:nvPr/>
        </p:nvSpPr>
        <p:spPr>
          <a:xfrm>
            <a:off x="6210710" y="1716064"/>
            <a:ext cx="5868996" cy="3785652"/>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i="1" dirty="0">
                <a:solidFill>
                  <a:schemeClr val="bg1"/>
                </a:solidFill>
                <a:latin typeface="Courier New" charset="0"/>
                <a:ea typeface="Courier New" charset="0"/>
                <a:cs typeface="Courier New" charset="0"/>
              </a:rPr>
              <a:t># Create data</a:t>
            </a:r>
            <a:br>
              <a:rPr lang="en-US" sz="1500" i="1"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N = 500</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x = </a:t>
            </a:r>
            <a:r>
              <a:rPr lang="en-US" sz="1500" dirty="0" err="1">
                <a:solidFill>
                  <a:schemeClr val="bg1"/>
                </a:solidFill>
                <a:latin typeface="Courier New" charset="0"/>
                <a:ea typeface="Courier New" charset="0"/>
                <a:cs typeface="Courier New" charset="0"/>
              </a:rPr>
              <a:t>np.random.rand</a:t>
            </a:r>
            <a:r>
              <a:rPr lang="en-US" sz="1500" dirty="0">
                <a:solidFill>
                  <a:schemeClr val="bg1"/>
                </a:solidFill>
                <a:latin typeface="Courier New" charset="0"/>
                <a:ea typeface="Courier New" charset="0"/>
                <a:cs typeface="Courier New" charset="0"/>
              </a:rPr>
              <a:t>(N)</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y = </a:t>
            </a:r>
            <a:r>
              <a:rPr lang="en-US" sz="1500" dirty="0" err="1">
                <a:solidFill>
                  <a:schemeClr val="bg1"/>
                </a:solidFill>
                <a:latin typeface="Courier New" charset="0"/>
                <a:ea typeface="Courier New" charset="0"/>
                <a:cs typeface="Courier New" charset="0"/>
              </a:rPr>
              <a:t>np.random.rand</a:t>
            </a:r>
            <a:r>
              <a:rPr lang="en-US" sz="1500" dirty="0">
                <a:solidFill>
                  <a:schemeClr val="bg1"/>
                </a:solidFill>
                <a:latin typeface="Courier New" charset="0"/>
                <a:ea typeface="Courier New" charset="0"/>
                <a:cs typeface="Courier New" charset="0"/>
              </a:rPr>
              <a:t>(N)</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colors = (0, 0, 0)</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area = </a:t>
            </a:r>
            <a:r>
              <a:rPr lang="en-US" sz="1500" dirty="0" err="1">
                <a:solidFill>
                  <a:schemeClr val="bg1"/>
                </a:solidFill>
                <a:latin typeface="Courier New" charset="0"/>
                <a:ea typeface="Courier New" charset="0"/>
                <a:cs typeface="Courier New" charset="0"/>
              </a:rPr>
              <a:t>np.pi</a:t>
            </a:r>
            <a:r>
              <a:rPr lang="en-US" sz="1500" dirty="0">
                <a:solidFill>
                  <a:schemeClr val="bg1"/>
                </a:solidFill>
                <a:latin typeface="Courier New" charset="0"/>
                <a:ea typeface="Courier New" charset="0"/>
                <a:cs typeface="Courier New" charset="0"/>
              </a:rPr>
              <a:t> * 3</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i="1" dirty="0">
                <a:solidFill>
                  <a:schemeClr val="bg1"/>
                </a:solidFill>
                <a:latin typeface="Courier New" charset="0"/>
                <a:ea typeface="Courier New" charset="0"/>
                <a:cs typeface="Courier New" charset="0"/>
              </a:rPr>
              <a:t># Plot</a:t>
            </a:r>
            <a:br>
              <a:rPr lang="en-US" sz="1500" i="1"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plt.scatter</a:t>
            </a:r>
            <a:r>
              <a:rPr lang="en-US" sz="1500" dirty="0">
                <a:solidFill>
                  <a:schemeClr val="bg1"/>
                </a:solidFill>
                <a:latin typeface="Courier New" charset="0"/>
                <a:ea typeface="Courier New" charset="0"/>
                <a:cs typeface="Courier New" charset="0"/>
              </a:rPr>
              <a:t>(x, y, s=area, c=colors, alpha=0.5)</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plt.title</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'Scatter plot'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plt.xlabel</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'x'</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plt.ylabel</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'y'</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40" y="1414330"/>
            <a:ext cx="5852160" cy="4389120"/>
          </a:xfrm>
          <a:prstGeom prst="rect">
            <a:avLst/>
          </a:prstGeom>
        </p:spPr>
      </p:pic>
    </p:spTree>
    <p:extLst>
      <p:ext uri="{BB962C8B-B14F-4D97-AF65-F5344CB8AC3E}">
        <p14:creationId xmlns:p14="http://schemas.microsoft.com/office/powerpoint/2010/main" val="16869923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a:t>
            </a:r>
          </a:p>
        </p:txBody>
      </p:sp>
      <p:sp>
        <p:nvSpPr>
          <p:cNvPr id="4" name="Slide Number Placeholder 3"/>
          <p:cNvSpPr>
            <a:spLocks noGrp="1"/>
          </p:cNvSpPr>
          <p:nvPr>
            <p:ph type="sldNum" sz="quarter" idx="12"/>
          </p:nvPr>
        </p:nvSpPr>
        <p:spPr/>
        <p:txBody>
          <a:bodyPr/>
          <a:lstStyle/>
          <a:p>
            <a:fld id="{D57F1E4F-1CFF-5643-939E-02111984F565}" type="slidenum">
              <a:rPr lang="en-US" smtClean="0"/>
              <a:t>26</a:t>
            </a:fld>
            <a:endParaRPr lang="en-US" dirty="0"/>
          </a:p>
        </p:txBody>
      </p:sp>
      <p:sp>
        <p:nvSpPr>
          <p:cNvPr id="5" name="TextBox 4"/>
          <p:cNvSpPr txBox="1"/>
          <p:nvPr/>
        </p:nvSpPr>
        <p:spPr>
          <a:xfrm>
            <a:off x="6169766" y="1280073"/>
            <a:ext cx="5868996" cy="5478423"/>
          </a:xfrm>
          <a:prstGeom prst="rect">
            <a:avLst/>
          </a:prstGeom>
          <a:solidFill>
            <a:schemeClr val="tx1">
              <a:lumMod val="85000"/>
            </a:schemeClr>
          </a:solidFill>
        </p:spPr>
        <p:txBody>
          <a:bodyPr wrap="square" rtlCol="0">
            <a:spAutoFit/>
          </a:bodyPr>
          <a:lstStyle/>
          <a:p>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numpy</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a:solidFill>
                  <a:schemeClr val="bg1"/>
                </a:solidFill>
                <a:latin typeface="Courier New" charset="0"/>
                <a:ea typeface="Courier New" charset="0"/>
                <a:cs typeface="Courier New" charset="0"/>
              </a:rPr>
              <a:t>np</a:t>
            </a:r>
            <a:br>
              <a:rPr lang="en-US" sz="1400" dirty="0">
                <a:solidFill>
                  <a:schemeClr val="bg1"/>
                </a:solidFill>
                <a:latin typeface="Courier New" charset="0"/>
                <a:ea typeface="Courier New" charset="0"/>
                <a:cs typeface="Courier New" charset="0"/>
              </a:rPr>
            </a:br>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matplotlib.pyplot</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err="1">
                <a:solidFill>
                  <a:schemeClr val="bg1"/>
                </a:solidFill>
                <a:latin typeface="Courier New" charset="0"/>
                <a:ea typeface="Courier New" charset="0"/>
                <a:cs typeface="Courier New" charset="0"/>
              </a:rPr>
              <a:t>plt</a:t>
            </a:r>
            <a:br>
              <a:rPr lang="en-US" sz="1400" dirty="0">
                <a:solidFill>
                  <a:schemeClr val="bg1"/>
                </a:solidFill>
                <a:latin typeface="Courier New" charset="0"/>
                <a:ea typeface="Courier New" charset="0"/>
                <a:cs typeface="Courier New" charset="0"/>
              </a:rPr>
            </a:br>
            <a:br>
              <a:rPr lang="en-US" sz="1400" dirty="0">
                <a:solidFill>
                  <a:schemeClr val="bg1"/>
                </a:solidFill>
                <a:latin typeface="Courier New" charset="0"/>
                <a:ea typeface="Courier New" charset="0"/>
                <a:cs typeface="Courier New" charset="0"/>
              </a:rPr>
            </a:br>
            <a:r>
              <a:rPr lang="en-US" sz="1400" i="1" dirty="0">
                <a:solidFill>
                  <a:schemeClr val="bg1"/>
                </a:solidFill>
                <a:latin typeface="Courier New" charset="0"/>
                <a:ea typeface="Courier New" charset="0"/>
                <a:cs typeface="Courier New" charset="0"/>
              </a:rPr>
              <a:t># Create data</a:t>
            </a:r>
            <a:br>
              <a:rPr lang="en-US" sz="1400" i="1"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N = 60</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g1 = (0.6 + 0.6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g2 = (0.4 + 0.3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 0.5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g3 = (0.3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 0.3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a:t>
            </a:r>
            <a:br>
              <a:rPr lang="en-US" sz="1400" dirty="0">
                <a:solidFill>
                  <a:schemeClr val="bg1"/>
                </a:solidFill>
                <a:latin typeface="Courier New" charset="0"/>
                <a:ea typeface="Courier New" charset="0"/>
                <a:cs typeface="Courier New" charset="0"/>
              </a:rPr>
            </a:b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data = (g1, g2, g3)</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colors = (</a:t>
            </a:r>
            <a:r>
              <a:rPr lang="en-US" sz="1400" b="1" dirty="0">
                <a:solidFill>
                  <a:schemeClr val="bg1"/>
                </a:solidFill>
                <a:latin typeface="Courier New" charset="0"/>
                <a:ea typeface="Courier New" charset="0"/>
                <a:cs typeface="Courier New" charset="0"/>
              </a:rPr>
              <a:t>"red"</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"green"</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"blue"</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groups = (</a:t>
            </a:r>
            <a:r>
              <a:rPr lang="en-US" sz="1400" b="1" dirty="0">
                <a:solidFill>
                  <a:schemeClr val="bg1"/>
                </a:solidFill>
                <a:latin typeface="Courier New" charset="0"/>
                <a:ea typeface="Courier New" charset="0"/>
                <a:cs typeface="Courier New" charset="0"/>
              </a:rPr>
              <a:t>"coffee"</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"tea"</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"water"</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br>
              <a:rPr lang="en-US" sz="1400" dirty="0">
                <a:solidFill>
                  <a:schemeClr val="bg1"/>
                </a:solidFill>
                <a:latin typeface="Courier New" charset="0"/>
                <a:ea typeface="Courier New" charset="0"/>
                <a:cs typeface="Courier New" charset="0"/>
              </a:rPr>
            </a:br>
            <a:r>
              <a:rPr lang="en-US" sz="1400" i="1" dirty="0">
                <a:solidFill>
                  <a:schemeClr val="bg1"/>
                </a:solidFill>
                <a:latin typeface="Courier New" charset="0"/>
                <a:ea typeface="Courier New" charset="0"/>
                <a:cs typeface="Courier New" charset="0"/>
              </a:rPr>
              <a:t># Create plot</a:t>
            </a:r>
            <a:br>
              <a:rPr lang="en-US" sz="1400" i="1" dirty="0">
                <a:solidFill>
                  <a:schemeClr val="bg1"/>
                </a:solidFill>
                <a:latin typeface="Courier New" charset="0"/>
                <a:ea typeface="Courier New" charset="0"/>
                <a:cs typeface="Courier New" charset="0"/>
              </a:rPr>
            </a:br>
            <a:r>
              <a:rPr lang="en-US" sz="1400" b="1" dirty="0">
                <a:solidFill>
                  <a:schemeClr val="bg1"/>
                </a:solidFill>
                <a:latin typeface="Courier New" charset="0"/>
                <a:ea typeface="Courier New" charset="0"/>
                <a:cs typeface="Courier New" charset="0"/>
              </a:rPr>
              <a:t>for </a:t>
            </a:r>
            <a:r>
              <a:rPr lang="en-US" sz="1400" dirty="0">
                <a:solidFill>
                  <a:schemeClr val="bg1"/>
                </a:solidFill>
                <a:latin typeface="Courier New" charset="0"/>
                <a:ea typeface="Courier New" charset="0"/>
                <a:cs typeface="Courier New" charset="0"/>
              </a:rPr>
              <a:t>data, color, group </a:t>
            </a:r>
            <a:r>
              <a:rPr lang="en-US" sz="1400" b="1" dirty="0">
                <a:solidFill>
                  <a:schemeClr val="bg1"/>
                </a:solidFill>
                <a:latin typeface="Courier New" charset="0"/>
                <a:ea typeface="Courier New" charset="0"/>
                <a:cs typeface="Courier New" charset="0"/>
              </a:rPr>
              <a:t>in </a:t>
            </a:r>
            <a:r>
              <a:rPr lang="en-US" sz="1400" dirty="0">
                <a:solidFill>
                  <a:schemeClr val="bg1"/>
                </a:solidFill>
                <a:latin typeface="Courier New" charset="0"/>
                <a:ea typeface="Courier New" charset="0"/>
                <a:cs typeface="Courier New" charset="0"/>
              </a:rPr>
              <a:t>zip(data, colors, groups):</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x, y = data</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plt.scatter</a:t>
            </a:r>
            <a:r>
              <a:rPr lang="en-US" sz="1400" dirty="0">
                <a:solidFill>
                  <a:schemeClr val="bg1"/>
                </a:solidFill>
                <a:latin typeface="Courier New" charset="0"/>
                <a:ea typeface="Courier New" charset="0"/>
                <a:cs typeface="Courier New" charset="0"/>
              </a:rPr>
              <a:t>(x, y, alpha=0.8, c=color, s=30, label=group)</a:t>
            </a:r>
            <a:br>
              <a:rPr lang="en-US" sz="1400" dirty="0">
                <a:solidFill>
                  <a:schemeClr val="bg1"/>
                </a:solidFill>
                <a:latin typeface="Courier New" charset="0"/>
                <a:ea typeface="Courier New" charset="0"/>
                <a:cs typeface="Courier New" charset="0"/>
              </a:rPr>
            </a:b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plt.title</a:t>
            </a:r>
            <a:r>
              <a:rPr lang="en-US" sz="1400" dirty="0">
                <a:solidFill>
                  <a:schemeClr val="bg1"/>
                </a:solidFill>
                <a:latin typeface="Courier New" charset="0"/>
                <a:ea typeface="Courier New" charset="0"/>
                <a:cs typeface="Courier New" charset="0"/>
              </a:rPr>
              <a:t>(</a:t>
            </a:r>
            <a:r>
              <a:rPr lang="en-US" sz="1400" b="1" dirty="0">
                <a:solidFill>
                  <a:schemeClr val="bg1"/>
                </a:solidFill>
                <a:latin typeface="Courier New" charset="0"/>
                <a:ea typeface="Courier New" charset="0"/>
                <a:cs typeface="Courier New" charset="0"/>
              </a:rPr>
              <a:t>'</a:t>
            </a:r>
            <a:r>
              <a:rPr lang="en-US" sz="1400" b="1" dirty="0" err="1">
                <a:solidFill>
                  <a:schemeClr val="bg1"/>
                </a:solidFill>
                <a:latin typeface="Courier New" charset="0"/>
                <a:ea typeface="Courier New" charset="0"/>
                <a:cs typeface="Courier New" charset="0"/>
              </a:rPr>
              <a:t>Matplot</a:t>
            </a:r>
            <a:r>
              <a:rPr lang="en-US" sz="1400" b="1" dirty="0">
                <a:solidFill>
                  <a:schemeClr val="bg1"/>
                </a:solidFill>
                <a:latin typeface="Courier New" charset="0"/>
                <a:ea typeface="Courier New" charset="0"/>
                <a:cs typeface="Courier New" charset="0"/>
              </a:rPr>
              <a:t> scatter plot'</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plt.legend</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plt.show</a:t>
            </a:r>
            <a:r>
              <a:rPr lang="en-US" sz="1400" dirty="0">
                <a:solidFill>
                  <a:schemeClr val="bg1"/>
                </a:solidFill>
                <a:latin typeface="Courier New" charset="0"/>
                <a:ea typeface="Courier New" charset="0"/>
                <a:cs typeface="Courier New"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088" y="1853248"/>
            <a:ext cx="5852160" cy="4389120"/>
          </a:xfrm>
          <a:prstGeom prst="rect">
            <a:avLst/>
          </a:prstGeom>
        </p:spPr>
      </p:pic>
    </p:spTree>
    <p:extLst>
      <p:ext uri="{BB962C8B-B14F-4D97-AF65-F5344CB8AC3E}">
        <p14:creationId xmlns:p14="http://schemas.microsoft.com/office/powerpoint/2010/main" val="1271604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Scatter Plot</a:t>
            </a:r>
          </a:p>
        </p:txBody>
      </p:sp>
      <p:sp>
        <p:nvSpPr>
          <p:cNvPr id="4" name="Slide Number Placeholder 3"/>
          <p:cNvSpPr>
            <a:spLocks noGrp="1"/>
          </p:cNvSpPr>
          <p:nvPr>
            <p:ph type="sldNum" sz="quarter" idx="12"/>
          </p:nvPr>
        </p:nvSpPr>
        <p:spPr/>
        <p:txBody>
          <a:bodyPr/>
          <a:lstStyle/>
          <a:p>
            <a:fld id="{D57F1E4F-1CFF-5643-939E-02111984F565}" type="slidenum">
              <a:rPr lang="en-US" smtClean="0"/>
              <a:t>27</a:t>
            </a:fld>
            <a:endParaRPr lang="en-US" dirty="0"/>
          </a:p>
        </p:txBody>
      </p:sp>
      <p:sp>
        <p:nvSpPr>
          <p:cNvPr id="5" name="TextBox 4"/>
          <p:cNvSpPr txBox="1"/>
          <p:nvPr/>
        </p:nvSpPr>
        <p:spPr>
          <a:xfrm>
            <a:off x="6210709" y="816049"/>
            <a:ext cx="5868996" cy="5909310"/>
          </a:xfrm>
          <a:prstGeom prst="rect">
            <a:avLst/>
          </a:prstGeom>
          <a:solidFill>
            <a:schemeClr val="tx1">
              <a:lumMod val="85000"/>
            </a:schemeClr>
          </a:solidFill>
        </p:spPr>
        <p:txBody>
          <a:bodyPr wrap="square" rtlCol="0">
            <a:spAutoFit/>
          </a:bodyPr>
          <a:lstStyle/>
          <a:p>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numpy</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a:solidFill>
                  <a:schemeClr val="bg1"/>
                </a:solidFill>
                <a:latin typeface="Courier New" charset="0"/>
                <a:ea typeface="Courier New" charset="0"/>
                <a:cs typeface="Courier New" charset="0"/>
              </a:rPr>
              <a:t>np</a:t>
            </a:r>
            <a:br>
              <a:rPr lang="en-US" sz="1400" dirty="0">
                <a:solidFill>
                  <a:schemeClr val="bg1"/>
                </a:solidFill>
                <a:latin typeface="Courier New" charset="0"/>
                <a:ea typeface="Courier New" charset="0"/>
                <a:cs typeface="Courier New" charset="0"/>
              </a:rPr>
            </a:br>
            <a:r>
              <a:rPr lang="en-US" sz="1400" b="1" dirty="0">
                <a:solidFill>
                  <a:schemeClr val="bg1"/>
                </a:solidFill>
                <a:latin typeface="Courier New" charset="0"/>
                <a:ea typeface="Courier New" charset="0"/>
                <a:cs typeface="Courier New" charset="0"/>
              </a:rPr>
              <a:t>import </a:t>
            </a:r>
            <a:r>
              <a:rPr lang="en-US" sz="1400" dirty="0" err="1">
                <a:solidFill>
                  <a:schemeClr val="bg1"/>
                </a:solidFill>
                <a:latin typeface="Courier New" charset="0"/>
                <a:ea typeface="Courier New" charset="0"/>
                <a:cs typeface="Courier New" charset="0"/>
              </a:rPr>
              <a:t>matplotlib.pyplot</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as </a:t>
            </a:r>
            <a:r>
              <a:rPr lang="en-US" sz="1400" dirty="0" err="1">
                <a:solidFill>
                  <a:schemeClr val="bg1"/>
                </a:solidFill>
                <a:latin typeface="Courier New" charset="0"/>
                <a:ea typeface="Courier New" charset="0"/>
                <a:cs typeface="Courier New" charset="0"/>
              </a:rPr>
              <a:t>plt</a:t>
            </a:r>
            <a:br>
              <a:rPr lang="en-US" sz="1400" dirty="0">
                <a:solidFill>
                  <a:schemeClr val="bg1"/>
                </a:solidFill>
                <a:latin typeface="Courier New" charset="0"/>
                <a:ea typeface="Courier New" charset="0"/>
                <a:cs typeface="Courier New" charset="0"/>
              </a:rPr>
            </a:br>
            <a:br>
              <a:rPr lang="en-US" sz="1400" dirty="0">
                <a:solidFill>
                  <a:schemeClr val="bg1"/>
                </a:solidFill>
                <a:latin typeface="Courier New" charset="0"/>
                <a:ea typeface="Courier New" charset="0"/>
                <a:cs typeface="Courier New" charset="0"/>
              </a:rPr>
            </a:br>
            <a:r>
              <a:rPr lang="en-US" sz="1400" i="1" dirty="0">
                <a:solidFill>
                  <a:schemeClr val="bg1"/>
                </a:solidFill>
                <a:latin typeface="Courier New" charset="0"/>
                <a:ea typeface="Courier New" charset="0"/>
                <a:cs typeface="Courier New" charset="0"/>
              </a:rPr>
              <a:t># Create data</a:t>
            </a:r>
            <a:br>
              <a:rPr lang="en-US" sz="1400" i="1"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N = 60</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g1 = (0.6 + 0.6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g2 = (0.4 + 0.3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 0.5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g3 = (0.3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 0.3 * </a:t>
            </a:r>
            <a:r>
              <a:rPr lang="en-US" sz="1400" dirty="0" err="1">
                <a:solidFill>
                  <a:schemeClr val="bg1"/>
                </a:solidFill>
                <a:latin typeface="Courier New" charset="0"/>
                <a:ea typeface="Courier New" charset="0"/>
                <a:cs typeface="Courier New" charset="0"/>
              </a:rPr>
              <a:t>np.random.rand</a:t>
            </a:r>
            <a:r>
              <a:rPr lang="en-US" sz="1400" dirty="0">
                <a:solidFill>
                  <a:schemeClr val="bg1"/>
                </a:solidFill>
                <a:latin typeface="Courier New" charset="0"/>
                <a:ea typeface="Courier New" charset="0"/>
                <a:cs typeface="Courier New" charset="0"/>
              </a:rPr>
              <a:t>(N))</a:t>
            </a:r>
            <a:br>
              <a:rPr lang="en-US" sz="1400" dirty="0">
                <a:solidFill>
                  <a:schemeClr val="bg1"/>
                </a:solidFill>
                <a:latin typeface="Courier New" charset="0"/>
                <a:ea typeface="Courier New" charset="0"/>
                <a:cs typeface="Courier New" charset="0"/>
              </a:rPr>
            </a:b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data = (g1, g2, g3)</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colors = (</a:t>
            </a:r>
            <a:r>
              <a:rPr lang="en-US" sz="1400" b="1" dirty="0">
                <a:solidFill>
                  <a:schemeClr val="bg1"/>
                </a:solidFill>
                <a:latin typeface="Courier New" charset="0"/>
                <a:ea typeface="Courier New" charset="0"/>
                <a:cs typeface="Courier New" charset="0"/>
              </a:rPr>
              <a:t>"red"</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"green"</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"blue"</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markers = (</a:t>
            </a:r>
            <a:r>
              <a:rPr lang="en-US" sz="1400" b="1" dirty="0">
                <a:solidFill>
                  <a:schemeClr val="bg1"/>
                </a:solidFill>
                <a:latin typeface="Courier New" charset="0"/>
                <a:ea typeface="Courier New" charset="0"/>
                <a:cs typeface="Courier New" charset="0"/>
              </a:rPr>
              <a:t>'^'</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'o'</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groups = (</a:t>
            </a:r>
            <a:r>
              <a:rPr lang="en-US" sz="1400" b="1" dirty="0">
                <a:solidFill>
                  <a:schemeClr val="bg1"/>
                </a:solidFill>
                <a:latin typeface="Courier New" charset="0"/>
                <a:ea typeface="Courier New" charset="0"/>
                <a:cs typeface="Courier New" charset="0"/>
              </a:rPr>
              <a:t>"coffee"</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"tea"</a:t>
            </a:r>
            <a:r>
              <a:rPr lang="en-US" sz="1400" dirty="0">
                <a:solidFill>
                  <a:schemeClr val="bg1"/>
                </a:solidFill>
                <a:latin typeface="Courier New" charset="0"/>
                <a:ea typeface="Courier New" charset="0"/>
                <a:cs typeface="Courier New" charset="0"/>
              </a:rPr>
              <a:t>, </a:t>
            </a:r>
            <a:r>
              <a:rPr lang="en-US" sz="1400" b="1" dirty="0">
                <a:solidFill>
                  <a:schemeClr val="bg1"/>
                </a:solidFill>
                <a:latin typeface="Courier New" charset="0"/>
                <a:ea typeface="Courier New" charset="0"/>
                <a:cs typeface="Courier New" charset="0"/>
              </a:rPr>
              <a:t>"water"</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br>
              <a:rPr lang="en-US" sz="1400" dirty="0">
                <a:solidFill>
                  <a:schemeClr val="bg1"/>
                </a:solidFill>
                <a:latin typeface="Courier New" charset="0"/>
                <a:ea typeface="Courier New" charset="0"/>
                <a:cs typeface="Courier New" charset="0"/>
              </a:rPr>
            </a:br>
            <a:r>
              <a:rPr lang="en-US" sz="1400" i="1" dirty="0">
                <a:solidFill>
                  <a:schemeClr val="bg1"/>
                </a:solidFill>
                <a:latin typeface="Courier New" charset="0"/>
                <a:ea typeface="Courier New" charset="0"/>
                <a:cs typeface="Courier New" charset="0"/>
              </a:rPr>
              <a:t># Create plot</a:t>
            </a:r>
            <a:br>
              <a:rPr lang="en-US" sz="1400" i="1" dirty="0">
                <a:solidFill>
                  <a:schemeClr val="bg1"/>
                </a:solidFill>
                <a:latin typeface="Courier New" charset="0"/>
                <a:ea typeface="Courier New" charset="0"/>
                <a:cs typeface="Courier New" charset="0"/>
              </a:rPr>
            </a:br>
            <a:r>
              <a:rPr lang="en-US" sz="1400" b="1" dirty="0">
                <a:solidFill>
                  <a:schemeClr val="bg1"/>
                </a:solidFill>
                <a:latin typeface="Courier New" charset="0"/>
                <a:ea typeface="Courier New" charset="0"/>
                <a:cs typeface="Courier New" charset="0"/>
              </a:rPr>
              <a:t>for </a:t>
            </a:r>
            <a:r>
              <a:rPr lang="en-US" sz="1400" dirty="0">
                <a:solidFill>
                  <a:schemeClr val="bg1"/>
                </a:solidFill>
                <a:latin typeface="Courier New" charset="0"/>
                <a:ea typeface="Courier New" charset="0"/>
                <a:cs typeface="Courier New" charset="0"/>
              </a:rPr>
              <a:t>data, color, group, marker </a:t>
            </a:r>
            <a:r>
              <a:rPr lang="en-US" sz="1400" b="1" dirty="0">
                <a:solidFill>
                  <a:schemeClr val="bg1"/>
                </a:solidFill>
                <a:latin typeface="Courier New" charset="0"/>
                <a:ea typeface="Courier New" charset="0"/>
                <a:cs typeface="Courier New" charset="0"/>
              </a:rPr>
              <a:t>in </a:t>
            </a:r>
            <a:r>
              <a:rPr lang="en-US" sz="1400" dirty="0">
                <a:solidFill>
                  <a:schemeClr val="bg1"/>
                </a:solidFill>
                <a:latin typeface="Courier New" charset="0"/>
                <a:ea typeface="Courier New" charset="0"/>
                <a:cs typeface="Courier New" charset="0"/>
              </a:rPr>
              <a:t>zip(data, colors, groups, markers):</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x, y = data</a:t>
            </a:r>
            <a:br>
              <a:rPr lang="en-US" sz="1400" dirty="0">
                <a:solidFill>
                  <a:schemeClr val="bg1"/>
                </a:solidFill>
                <a:latin typeface="Courier New" charset="0"/>
                <a:ea typeface="Courier New" charset="0"/>
                <a:cs typeface="Courier New" charset="0"/>
              </a:rPr>
            </a:br>
            <a:r>
              <a:rPr lang="en-US" sz="1400" dirty="0">
                <a:solidFill>
                  <a:schemeClr val="bg1"/>
                </a:solidFill>
                <a:latin typeface="Courier New" charset="0"/>
                <a:ea typeface="Courier New" charset="0"/>
                <a:cs typeface="Courier New" charset="0"/>
              </a:rPr>
              <a:t>    </a:t>
            </a:r>
            <a:r>
              <a:rPr lang="en-US" sz="1400" dirty="0" err="1">
                <a:solidFill>
                  <a:schemeClr val="bg1"/>
                </a:solidFill>
                <a:latin typeface="Courier New" charset="0"/>
                <a:ea typeface="Courier New" charset="0"/>
                <a:cs typeface="Courier New" charset="0"/>
              </a:rPr>
              <a:t>plt.scatter</a:t>
            </a:r>
            <a:r>
              <a:rPr lang="en-US" sz="1400" dirty="0">
                <a:solidFill>
                  <a:schemeClr val="bg1"/>
                </a:solidFill>
                <a:latin typeface="Courier New" charset="0"/>
                <a:ea typeface="Courier New" charset="0"/>
                <a:cs typeface="Courier New" charset="0"/>
              </a:rPr>
              <a:t>(x, y, alpha=0.8, c=color, s=30, label=group, marker=marker)</a:t>
            </a:r>
            <a:br>
              <a:rPr lang="en-US" sz="1400" dirty="0">
                <a:solidFill>
                  <a:schemeClr val="bg1"/>
                </a:solidFill>
                <a:latin typeface="Courier New" charset="0"/>
                <a:ea typeface="Courier New" charset="0"/>
                <a:cs typeface="Courier New" charset="0"/>
              </a:rPr>
            </a:b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plt.title</a:t>
            </a:r>
            <a:r>
              <a:rPr lang="en-US" sz="1400" dirty="0">
                <a:solidFill>
                  <a:schemeClr val="bg1"/>
                </a:solidFill>
                <a:latin typeface="Courier New" charset="0"/>
                <a:ea typeface="Courier New" charset="0"/>
                <a:cs typeface="Courier New" charset="0"/>
              </a:rPr>
              <a:t>(</a:t>
            </a:r>
            <a:r>
              <a:rPr lang="en-US" sz="1400" b="1" dirty="0">
                <a:solidFill>
                  <a:schemeClr val="bg1"/>
                </a:solidFill>
                <a:latin typeface="Courier New" charset="0"/>
                <a:ea typeface="Courier New" charset="0"/>
                <a:cs typeface="Courier New" charset="0"/>
              </a:rPr>
              <a:t>'</a:t>
            </a:r>
            <a:r>
              <a:rPr lang="en-US" sz="1400" b="1" dirty="0" err="1">
                <a:solidFill>
                  <a:schemeClr val="bg1"/>
                </a:solidFill>
                <a:latin typeface="Courier New" charset="0"/>
                <a:ea typeface="Courier New" charset="0"/>
                <a:cs typeface="Courier New" charset="0"/>
              </a:rPr>
              <a:t>Matplot</a:t>
            </a:r>
            <a:r>
              <a:rPr lang="en-US" sz="1400" b="1" dirty="0">
                <a:solidFill>
                  <a:schemeClr val="bg1"/>
                </a:solidFill>
                <a:latin typeface="Courier New" charset="0"/>
                <a:ea typeface="Courier New" charset="0"/>
                <a:cs typeface="Courier New" charset="0"/>
              </a:rPr>
              <a:t> scatter plot'</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plt.legend</a:t>
            </a:r>
            <a:r>
              <a:rPr lang="en-US" sz="1400" dirty="0">
                <a:solidFill>
                  <a:schemeClr val="bg1"/>
                </a:solidFill>
                <a:latin typeface="Courier New" charset="0"/>
                <a:ea typeface="Courier New" charset="0"/>
                <a:cs typeface="Courier New" charset="0"/>
              </a:rPr>
              <a:t>()</a:t>
            </a:r>
            <a:br>
              <a:rPr lang="en-US" sz="1400" dirty="0">
                <a:solidFill>
                  <a:schemeClr val="bg1"/>
                </a:solidFill>
                <a:latin typeface="Courier New" charset="0"/>
                <a:ea typeface="Courier New" charset="0"/>
                <a:cs typeface="Courier New" charset="0"/>
              </a:rPr>
            </a:br>
            <a:r>
              <a:rPr lang="en-US" sz="1400" dirty="0" err="1">
                <a:solidFill>
                  <a:schemeClr val="bg1"/>
                </a:solidFill>
                <a:latin typeface="Courier New" charset="0"/>
                <a:ea typeface="Courier New" charset="0"/>
                <a:cs typeface="Courier New" charset="0"/>
              </a:rPr>
              <a:t>plt.show</a:t>
            </a:r>
            <a:r>
              <a:rPr lang="en-US" sz="14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629" y="1576144"/>
            <a:ext cx="5852160" cy="4389120"/>
          </a:xfrm>
          <a:prstGeom prst="rect">
            <a:avLst/>
          </a:prstGeom>
        </p:spPr>
      </p:pic>
    </p:spTree>
    <p:extLst>
      <p:ext uri="{BB962C8B-B14F-4D97-AF65-F5344CB8AC3E}">
        <p14:creationId xmlns:p14="http://schemas.microsoft.com/office/powerpoint/2010/main" val="18361311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Subplots</a:t>
            </a:r>
          </a:p>
        </p:txBody>
      </p:sp>
      <p:sp>
        <p:nvSpPr>
          <p:cNvPr id="4" name="Slide Number Placeholder 3"/>
          <p:cNvSpPr>
            <a:spLocks noGrp="1"/>
          </p:cNvSpPr>
          <p:nvPr>
            <p:ph type="sldNum" sz="quarter" idx="12"/>
          </p:nvPr>
        </p:nvSpPr>
        <p:spPr/>
        <p:txBody>
          <a:bodyPr/>
          <a:lstStyle/>
          <a:p>
            <a:fld id="{D57F1E4F-1CFF-5643-939E-02111984F565}" type="slidenum">
              <a:rPr lang="en-US" smtClean="0"/>
              <a:t>28</a:t>
            </a:fld>
            <a:endParaRPr lang="en-US" dirty="0"/>
          </a:p>
        </p:txBody>
      </p:sp>
      <p:sp>
        <p:nvSpPr>
          <p:cNvPr id="5" name="TextBox 4"/>
          <p:cNvSpPr txBox="1"/>
          <p:nvPr/>
        </p:nvSpPr>
        <p:spPr>
          <a:xfrm>
            <a:off x="6101527" y="2221768"/>
            <a:ext cx="5868996" cy="2631490"/>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np.array</a:t>
            </a:r>
            <a:r>
              <a:rPr lang="en-US" sz="1500" dirty="0">
                <a:solidFill>
                  <a:schemeClr val="bg1"/>
                </a:solidFill>
                <a:latin typeface="Courier New" charset="0"/>
                <a:ea typeface="Courier New" charset="0"/>
                <a:cs typeface="Courier New" charset="0"/>
              </a:rPr>
              <a:t>([1,2,3,4,5,6,7,8])</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**2</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(1,2,1)</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'-o'</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(1,2,2)</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'-o'</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endParaRPr lang="en-US" sz="1500" dirty="0">
              <a:solidFill>
                <a:schemeClr val="bg1"/>
              </a:solidFill>
              <a:latin typeface="Courier New" charset="0"/>
              <a:ea typeface="Courier New" charset="0"/>
              <a:cs typeface="Courier New" charset="0"/>
            </a:endParaRPr>
          </a:p>
          <a:p>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97" y="1627685"/>
            <a:ext cx="5852160" cy="4389120"/>
          </a:xfrm>
          <a:prstGeom prst="rect">
            <a:avLst/>
          </a:prstGeom>
        </p:spPr>
      </p:pic>
    </p:spTree>
    <p:extLst>
      <p:ext uri="{BB962C8B-B14F-4D97-AF65-F5344CB8AC3E}">
        <p14:creationId xmlns:p14="http://schemas.microsoft.com/office/powerpoint/2010/main" val="15856266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Subplots</a:t>
            </a:r>
          </a:p>
        </p:txBody>
      </p:sp>
      <p:sp>
        <p:nvSpPr>
          <p:cNvPr id="4" name="Slide Number Placeholder 3"/>
          <p:cNvSpPr>
            <a:spLocks noGrp="1"/>
          </p:cNvSpPr>
          <p:nvPr>
            <p:ph type="sldNum" sz="quarter" idx="12"/>
          </p:nvPr>
        </p:nvSpPr>
        <p:spPr/>
        <p:txBody>
          <a:bodyPr/>
          <a:lstStyle/>
          <a:p>
            <a:fld id="{D57F1E4F-1CFF-5643-939E-02111984F565}" type="slidenum">
              <a:rPr lang="en-US" smtClean="0"/>
              <a:t>29</a:t>
            </a:fld>
            <a:endParaRPr lang="en-US" dirty="0"/>
          </a:p>
        </p:txBody>
      </p:sp>
      <p:sp>
        <p:nvSpPr>
          <p:cNvPr id="5" name="TextBox 4"/>
          <p:cNvSpPr txBox="1"/>
          <p:nvPr/>
        </p:nvSpPr>
        <p:spPr>
          <a:xfrm>
            <a:off x="6101527" y="2221768"/>
            <a:ext cx="5868996" cy="3554819"/>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np.array</a:t>
            </a:r>
            <a:r>
              <a:rPr lang="en-US" sz="1500" dirty="0">
                <a:solidFill>
                  <a:schemeClr val="bg1"/>
                </a:solidFill>
                <a:latin typeface="Courier New" charset="0"/>
                <a:ea typeface="Courier New" charset="0"/>
                <a:cs typeface="Courier New" charset="0"/>
              </a:rPr>
              <a:t>([1,2,3,4,5,6,7,8])</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**2</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(1,2,1)</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'-o'</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(1,2,2)</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'-o'</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i="1" dirty="0">
                <a:solidFill>
                  <a:schemeClr val="bg1"/>
                </a:solidFill>
                <a:latin typeface="Courier New" charset="0"/>
                <a:ea typeface="Courier New" charset="0"/>
                <a:cs typeface="Courier New" charset="0"/>
              </a:rPr>
              <a:t>#call subplot again to return to the plot number you want</a:t>
            </a:r>
            <a:br>
              <a:rPr lang="en-US" sz="1500" i="1"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(1,2,1)</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'-x'</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97" y="1641333"/>
            <a:ext cx="5852160" cy="4389120"/>
          </a:xfrm>
          <a:prstGeom prst="rect">
            <a:avLst/>
          </a:prstGeom>
        </p:spPr>
      </p:pic>
    </p:spTree>
    <p:extLst>
      <p:ext uri="{BB962C8B-B14F-4D97-AF65-F5344CB8AC3E}">
        <p14:creationId xmlns:p14="http://schemas.microsoft.com/office/powerpoint/2010/main" val="2001008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of Visualization</a:t>
            </a:r>
          </a:p>
        </p:txBody>
      </p:sp>
      <p:sp>
        <p:nvSpPr>
          <p:cNvPr id="3" name="Content Placeholder 2"/>
          <p:cNvSpPr>
            <a:spLocks noGrp="1"/>
          </p:cNvSpPr>
          <p:nvPr>
            <p:ph idx="1"/>
          </p:nvPr>
        </p:nvSpPr>
        <p:spPr/>
        <p:txBody>
          <a:bodyPr>
            <a:normAutofit/>
          </a:bodyPr>
          <a:lstStyle/>
          <a:p>
            <a:r>
              <a:rPr lang="en-US" sz="2800" dirty="0"/>
              <a:t>Mathematical Visualization</a:t>
            </a:r>
          </a:p>
          <a:p>
            <a:r>
              <a:rPr lang="en-US" sz="2800" dirty="0"/>
              <a:t>Scientific Visualization</a:t>
            </a:r>
          </a:p>
          <a:p>
            <a:r>
              <a:rPr lang="en-US" sz="2800" dirty="0"/>
              <a:t>Information Visualization</a:t>
            </a:r>
          </a:p>
        </p:txBody>
      </p:sp>
      <p:sp>
        <p:nvSpPr>
          <p:cNvPr id="5" name="Slide Number Placeholder 4"/>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1424499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Subplots</a:t>
            </a:r>
          </a:p>
        </p:txBody>
      </p:sp>
      <p:sp>
        <p:nvSpPr>
          <p:cNvPr id="4" name="Slide Number Placeholder 3"/>
          <p:cNvSpPr>
            <a:spLocks noGrp="1"/>
          </p:cNvSpPr>
          <p:nvPr>
            <p:ph type="sldNum" sz="quarter" idx="12"/>
          </p:nvPr>
        </p:nvSpPr>
        <p:spPr/>
        <p:txBody>
          <a:bodyPr/>
          <a:lstStyle/>
          <a:p>
            <a:fld id="{D57F1E4F-1CFF-5643-939E-02111984F565}" type="slidenum">
              <a:rPr lang="en-US" smtClean="0"/>
              <a:t>30</a:t>
            </a:fld>
            <a:endParaRPr lang="en-US" dirty="0"/>
          </a:p>
        </p:txBody>
      </p:sp>
      <p:sp>
        <p:nvSpPr>
          <p:cNvPr id="5" name="TextBox 4"/>
          <p:cNvSpPr txBox="1"/>
          <p:nvPr/>
        </p:nvSpPr>
        <p:spPr>
          <a:xfrm>
            <a:off x="6101527" y="2221768"/>
            <a:ext cx="5868996" cy="2862322"/>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np.array</a:t>
            </a:r>
            <a:r>
              <a:rPr lang="en-US" sz="1500" dirty="0">
                <a:solidFill>
                  <a:schemeClr val="bg1"/>
                </a:solidFill>
                <a:latin typeface="Courier New" charset="0"/>
                <a:ea typeface="Courier New" charset="0"/>
                <a:cs typeface="Courier New" charset="0"/>
              </a:rPr>
              <a:t>([1,2,3,4,5,6,7,8])</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**2</a:t>
            </a:r>
            <a:br>
              <a:rPr lang="en-US" sz="1500" i="1" dirty="0">
                <a:solidFill>
                  <a:schemeClr val="bg1"/>
                </a:solidFill>
                <a:latin typeface="Courier New" charset="0"/>
                <a:ea typeface="Courier New" charset="0"/>
                <a:cs typeface="Courier New" charset="0"/>
              </a:rPr>
            </a:br>
            <a:br>
              <a:rPr lang="en-US" sz="1500" i="1"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ax1 = </a:t>
            </a: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(1,2,1)</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'-o'</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ax2 = </a:t>
            </a: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(1,2,2, </a:t>
            </a:r>
            <a:r>
              <a:rPr lang="en-US" sz="1500" dirty="0" err="1">
                <a:solidFill>
                  <a:schemeClr val="bg1"/>
                </a:solidFill>
                <a:latin typeface="Courier New" charset="0"/>
                <a:ea typeface="Courier New" charset="0"/>
                <a:cs typeface="Courier New" charset="0"/>
              </a:rPr>
              <a:t>sharey</a:t>
            </a:r>
            <a:r>
              <a:rPr lang="en-US" sz="1500" dirty="0">
                <a:solidFill>
                  <a:schemeClr val="bg1"/>
                </a:solidFill>
                <a:latin typeface="Courier New" charset="0"/>
                <a:ea typeface="Courier New" charset="0"/>
                <a:cs typeface="Courier New" charset="0"/>
              </a:rPr>
              <a:t>=ax1)</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'-x'</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97" y="1354730"/>
            <a:ext cx="5852160" cy="4389120"/>
          </a:xfrm>
          <a:prstGeom prst="rect">
            <a:avLst/>
          </a:prstGeom>
        </p:spPr>
      </p:pic>
    </p:spTree>
    <p:extLst>
      <p:ext uri="{BB962C8B-B14F-4D97-AF65-F5344CB8AC3E}">
        <p14:creationId xmlns:p14="http://schemas.microsoft.com/office/powerpoint/2010/main" val="13145066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Subplots</a:t>
            </a:r>
          </a:p>
        </p:txBody>
      </p:sp>
      <p:sp>
        <p:nvSpPr>
          <p:cNvPr id="4" name="Slide Number Placeholder 3"/>
          <p:cNvSpPr>
            <a:spLocks noGrp="1"/>
          </p:cNvSpPr>
          <p:nvPr>
            <p:ph type="sldNum" sz="quarter" idx="12"/>
          </p:nvPr>
        </p:nvSpPr>
        <p:spPr/>
        <p:txBody>
          <a:bodyPr/>
          <a:lstStyle/>
          <a:p>
            <a:fld id="{D57F1E4F-1CFF-5643-939E-02111984F565}" type="slidenum">
              <a:rPr lang="en-US" smtClean="0"/>
              <a:t>31</a:t>
            </a:fld>
            <a:endParaRPr lang="en-US" dirty="0"/>
          </a:p>
        </p:txBody>
      </p:sp>
      <p:sp>
        <p:nvSpPr>
          <p:cNvPr id="5" name="TextBox 4"/>
          <p:cNvSpPr txBox="1"/>
          <p:nvPr/>
        </p:nvSpPr>
        <p:spPr>
          <a:xfrm>
            <a:off x="6101527" y="2221768"/>
            <a:ext cx="5908504" cy="2862322"/>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np.array</a:t>
            </a:r>
            <a:r>
              <a:rPr lang="en-US" sz="1500" dirty="0">
                <a:solidFill>
                  <a:schemeClr val="bg1"/>
                </a:solidFill>
                <a:latin typeface="Courier New" charset="0"/>
                <a:ea typeface="Courier New" charset="0"/>
                <a:cs typeface="Courier New" charset="0"/>
              </a:rPr>
              <a:t>([1,2,3,4,5,6,7,8])</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**2</a:t>
            </a:r>
            <a:br>
              <a:rPr lang="en-US" sz="1500" i="1" dirty="0">
                <a:solidFill>
                  <a:schemeClr val="bg1"/>
                </a:solidFill>
                <a:latin typeface="Courier New" charset="0"/>
                <a:ea typeface="Courier New" charset="0"/>
                <a:cs typeface="Courier New" charset="0"/>
              </a:rPr>
            </a:br>
            <a:br>
              <a:rPr lang="en-US" sz="1500" i="1"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fig, ax = </a:t>
            </a:r>
            <a:r>
              <a:rPr lang="en-US" sz="1500" dirty="0" err="1">
                <a:solidFill>
                  <a:schemeClr val="bg1"/>
                </a:solidFill>
                <a:latin typeface="Courier New" charset="0"/>
                <a:ea typeface="Courier New" charset="0"/>
                <a:cs typeface="Courier New" charset="0"/>
              </a:rPr>
              <a:t>plt.subplots</a:t>
            </a:r>
            <a:r>
              <a:rPr lang="en-US" sz="1500" dirty="0">
                <a:solidFill>
                  <a:schemeClr val="bg1"/>
                </a:solidFill>
                <a:latin typeface="Courier New" charset="0"/>
                <a:ea typeface="Courier New" charset="0"/>
                <a:cs typeface="Courier New" charset="0"/>
              </a:rPr>
              <a:t>(3,3, </a:t>
            </a:r>
            <a:r>
              <a:rPr lang="en-US" sz="1500" dirty="0" err="1">
                <a:solidFill>
                  <a:schemeClr val="bg1"/>
                </a:solidFill>
                <a:latin typeface="Courier New" charset="0"/>
                <a:ea typeface="Courier New" charset="0"/>
                <a:cs typeface="Courier New" charset="0"/>
              </a:rPr>
              <a:t>sharex</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sharey</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ax[2,2].plot(</a:t>
            </a:r>
            <a:r>
              <a:rPr lang="en-US" sz="1500" dirty="0" err="1">
                <a:solidFill>
                  <a:schemeClr val="bg1"/>
                </a:solidFill>
                <a:latin typeface="Courier New" charset="0"/>
                <a:ea typeface="Courier New" charset="0"/>
                <a:cs typeface="Courier New" charset="0"/>
              </a:rPr>
              <a:t>linear_data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ax[0,1].plot(</a:t>
            </a:r>
            <a:r>
              <a:rPr lang="en-US" sz="1500" dirty="0" err="1">
                <a:solidFill>
                  <a:schemeClr val="bg1"/>
                </a:solidFill>
                <a:latin typeface="Courier New" charset="0"/>
                <a:ea typeface="Courier New" charset="0"/>
                <a:cs typeface="Courier New" charset="0"/>
              </a:rPr>
              <a:t>exponential_data</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'-o'</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01" y="1458369"/>
            <a:ext cx="5852160" cy="4389120"/>
          </a:xfrm>
          <a:prstGeom prst="rect">
            <a:avLst/>
          </a:prstGeom>
        </p:spPr>
      </p:pic>
    </p:spTree>
    <p:extLst>
      <p:ext uri="{BB962C8B-B14F-4D97-AF65-F5344CB8AC3E}">
        <p14:creationId xmlns:p14="http://schemas.microsoft.com/office/powerpoint/2010/main" val="12364512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sp>
        <p:nvSpPr>
          <p:cNvPr id="4" name="Slide Number Placeholder 3"/>
          <p:cNvSpPr>
            <a:spLocks noGrp="1"/>
          </p:cNvSpPr>
          <p:nvPr>
            <p:ph type="sldNum" sz="quarter" idx="12"/>
          </p:nvPr>
        </p:nvSpPr>
        <p:spPr/>
        <p:txBody>
          <a:bodyPr/>
          <a:lstStyle/>
          <a:p>
            <a:fld id="{D57F1E4F-1CFF-5643-939E-02111984F565}" type="slidenum">
              <a:rPr lang="en-US" smtClean="0"/>
              <a:t>32</a:t>
            </a:fld>
            <a:endParaRPr lang="en-US" dirty="0"/>
          </a:p>
        </p:txBody>
      </p:sp>
      <p:sp>
        <p:nvSpPr>
          <p:cNvPr id="5" name="TextBox 4"/>
          <p:cNvSpPr txBox="1"/>
          <p:nvPr/>
        </p:nvSpPr>
        <p:spPr>
          <a:xfrm>
            <a:off x="6101527" y="2221768"/>
            <a:ext cx="5908504" cy="3554819"/>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fig, ((ax1, ax2), (ax3, ax4)) = </a:t>
            </a:r>
            <a:r>
              <a:rPr lang="en-US" sz="1500" dirty="0" err="1">
                <a:solidFill>
                  <a:schemeClr val="bg1"/>
                </a:solidFill>
                <a:latin typeface="Courier New" charset="0"/>
                <a:ea typeface="Courier New" charset="0"/>
                <a:cs typeface="Courier New" charset="0"/>
              </a:rPr>
              <a:t>plt.subplots</a:t>
            </a:r>
            <a:r>
              <a:rPr lang="en-US" sz="1500" dirty="0">
                <a:solidFill>
                  <a:schemeClr val="bg1"/>
                </a:solidFill>
                <a:latin typeface="Courier New" charset="0"/>
                <a:ea typeface="Courier New" charset="0"/>
                <a:cs typeface="Courier New" charset="0"/>
              </a:rPr>
              <a:t>(2,2, 	</a:t>
            </a:r>
            <a:r>
              <a:rPr lang="en-US" sz="1500" dirty="0" err="1">
                <a:solidFill>
                  <a:schemeClr val="bg1"/>
                </a:solidFill>
                <a:latin typeface="Courier New" charset="0"/>
                <a:ea typeface="Courier New" charset="0"/>
                <a:cs typeface="Courier New" charset="0"/>
              </a:rPr>
              <a:t>sharex</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 = [ax1, ax2, ax3, ax4]</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for </a:t>
            </a:r>
            <a:r>
              <a:rPr lang="en-US" sz="1500" dirty="0">
                <a:solidFill>
                  <a:schemeClr val="bg1"/>
                </a:solidFill>
                <a:latin typeface="Courier New" charset="0"/>
                <a:ea typeface="Courier New" charset="0"/>
                <a:cs typeface="Courier New" charset="0"/>
              </a:rPr>
              <a:t>n </a:t>
            </a:r>
            <a:r>
              <a:rPr lang="en-US" sz="1500" b="1" dirty="0">
                <a:solidFill>
                  <a:schemeClr val="bg1"/>
                </a:solidFill>
                <a:latin typeface="Courier New" charset="0"/>
                <a:ea typeface="Courier New" charset="0"/>
                <a:cs typeface="Courier New" charset="0"/>
              </a:rPr>
              <a:t>in </a:t>
            </a:r>
            <a:r>
              <a:rPr lang="en-US" sz="1500" dirty="0">
                <a:solidFill>
                  <a:schemeClr val="bg1"/>
                </a:solidFill>
                <a:latin typeface="Courier New" charset="0"/>
                <a:ea typeface="Courier New" charset="0"/>
                <a:cs typeface="Courier New" charset="0"/>
              </a:rPr>
              <a:t>range(0, </a:t>
            </a:r>
            <a:r>
              <a:rPr lang="en-US" sz="1500" dirty="0" err="1">
                <a:solidFill>
                  <a:schemeClr val="bg1"/>
                </a:solidFill>
                <a:latin typeface="Courier New" charset="0"/>
                <a:ea typeface="Courier New" charset="0"/>
                <a:cs typeface="Courier New" charset="0"/>
              </a:rPr>
              <a:t>len</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sample_size</a:t>
            </a:r>
            <a:r>
              <a:rPr lang="en-US" sz="1500" dirty="0">
                <a:solidFill>
                  <a:schemeClr val="bg1"/>
                </a:solidFill>
                <a:latin typeface="Courier New" charset="0"/>
                <a:ea typeface="Courier New" charset="0"/>
                <a:cs typeface="Courier New" charset="0"/>
              </a:rPr>
              <a:t> = 10**(n+1)</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sample = </a:t>
            </a:r>
            <a:r>
              <a:rPr lang="en-US" sz="1500" dirty="0" err="1">
                <a:solidFill>
                  <a:schemeClr val="bg1"/>
                </a:solidFill>
                <a:latin typeface="Courier New" charset="0"/>
                <a:ea typeface="Courier New" charset="0"/>
                <a:cs typeface="Courier New" charset="0"/>
              </a:rPr>
              <a:t>np.random.normal</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=0.0, scale=1.0, 		size=</a:t>
            </a:r>
            <a:r>
              <a:rPr lang="en-US" sz="1500" dirty="0" err="1">
                <a:solidFill>
                  <a:schemeClr val="bg1"/>
                </a:solidFill>
                <a:latin typeface="Courier New" charset="0"/>
                <a:ea typeface="Courier New" charset="0"/>
                <a:cs typeface="Courier New" charset="0"/>
              </a:rPr>
              <a:t>sample_size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[n].</a:t>
            </a:r>
            <a:r>
              <a:rPr lang="en-US" sz="1500" dirty="0" err="1">
                <a:solidFill>
                  <a:schemeClr val="bg1"/>
                </a:solidFill>
                <a:latin typeface="Courier New" charset="0"/>
                <a:ea typeface="Courier New" charset="0"/>
                <a:cs typeface="Courier New" charset="0"/>
              </a:rPr>
              <a:t>hist</a:t>
            </a:r>
            <a:r>
              <a:rPr lang="en-US" sz="1500" dirty="0">
                <a:solidFill>
                  <a:schemeClr val="bg1"/>
                </a:solidFill>
                <a:latin typeface="Courier New" charset="0"/>
                <a:ea typeface="Courier New" charset="0"/>
                <a:cs typeface="Courier New" charset="0"/>
              </a:rPr>
              <a:t>(sample)</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[n].</a:t>
            </a:r>
            <a:r>
              <a:rPr lang="en-US" sz="1500" dirty="0" err="1">
                <a:solidFill>
                  <a:schemeClr val="bg1"/>
                </a:solidFill>
                <a:latin typeface="Courier New" charset="0"/>
                <a:ea typeface="Courier New" charset="0"/>
                <a:cs typeface="Courier New" charset="0"/>
              </a:rPr>
              <a:t>set_title</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'n={}'</a:t>
            </a:r>
            <a:r>
              <a:rPr lang="en-US" sz="1500" dirty="0">
                <a:solidFill>
                  <a:schemeClr val="bg1"/>
                </a:solidFill>
                <a:latin typeface="Courier New" charset="0"/>
                <a:ea typeface="Courier New" charset="0"/>
                <a:cs typeface="Courier New" charset="0"/>
              </a:rPr>
              <a:t>.format(</a:t>
            </a:r>
            <a:r>
              <a:rPr lang="en-US" sz="1500" dirty="0" err="1">
                <a:solidFill>
                  <a:schemeClr val="bg1"/>
                </a:solidFill>
                <a:latin typeface="Courier New" charset="0"/>
                <a:ea typeface="Courier New" charset="0"/>
                <a:cs typeface="Courier New" charset="0"/>
              </a:rPr>
              <a:t>sample_size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497" y="1804617"/>
            <a:ext cx="5852160" cy="4389120"/>
          </a:xfrm>
          <a:prstGeom prst="rect">
            <a:avLst/>
          </a:prstGeom>
        </p:spPr>
      </p:pic>
    </p:spTree>
    <p:extLst>
      <p:ext uri="{BB962C8B-B14F-4D97-AF65-F5344CB8AC3E}">
        <p14:creationId xmlns:p14="http://schemas.microsoft.com/office/powerpoint/2010/main" val="2826466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sp>
        <p:nvSpPr>
          <p:cNvPr id="4" name="Slide Number Placeholder 3"/>
          <p:cNvSpPr>
            <a:spLocks noGrp="1"/>
          </p:cNvSpPr>
          <p:nvPr>
            <p:ph type="sldNum" sz="quarter" idx="12"/>
          </p:nvPr>
        </p:nvSpPr>
        <p:spPr/>
        <p:txBody>
          <a:bodyPr/>
          <a:lstStyle/>
          <a:p>
            <a:fld id="{D57F1E4F-1CFF-5643-939E-02111984F565}" type="slidenum">
              <a:rPr lang="en-US" smtClean="0"/>
              <a:t>33</a:t>
            </a:fld>
            <a:endParaRPr lang="en-US" dirty="0"/>
          </a:p>
        </p:txBody>
      </p:sp>
      <p:sp>
        <p:nvSpPr>
          <p:cNvPr id="5" name="TextBox 4"/>
          <p:cNvSpPr txBox="1"/>
          <p:nvPr/>
        </p:nvSpPr>
        <p:spPr>
          <a:xfrm>
            <a:off x="6101527" y="2221768"/>
            <a:ext cx="5908504" cy="3554819"/>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fig, ((ax1, ax2), (ax3, ax4)) = </a:t>
            </a:r>
            <a:r>
              <a:rPr lang="en-US" sz="1500" dirty="0" err="1">
                <a:solidFill>
                  <a:schemeClr val="bg1"/>
                </a:solidFill>
                <a:latin typeface="Courier New" charset="0"/>
                <a:ea typeface="Courier New" charset="0"/>
                <a:cs typeface="Courier New" charset="0"/>
              </a:rPr>
              <a:t>plt.subplots</a:t>
            </a:r>
            <a:r>
              <a:rPr lang="en-US" sz="1500" dirty="0">
                <a:solidFill>
                  <a:schemeClr val="bg1"/>
                </a:solidFill>
                <a:latin typeface="Courier New" charset="0"/>
                <a:ea typeface="Courier New" charset="0"/>
                <a:cs typeface="Courier New" charset="0"/>
              </a:rPr>
              <a:t>(2,2, 	</a:t>
            </a:r>
            <a:r>
              <a:rPr lang="en-US" sz="1500" dirty="0" err="1">
                <a:solidFill>
                  <a:schemeClr val="bg1"/>
                </a:solidFill>
                <a:latin typeface="Courier New" charset="0"/>
                <a:ea typeface="Courier New" charset="0"/>
                <a:cs typeface="Courier New" charset="0"/>
              </a:rPr>
              <a:t>sharex</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 = [ax1, ax2, ax3, ax4]</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for </a:t>
            </a:r>
            <a:r>
              <a:rPr lang="en-US" sz="1500" dirty="0">
                <a:solidFill>
                  <a:schemeClr val="bg1"/>
                </a:solidFill>
                <a:latin typeface="Courier New" charset="0"/>
                <a:ea typeface="Courier New" charset="0"/>
                <a:cs typeface="Courier New" charset="0"/>
              </a:rPr>
              <a:t>n </a:t>
            </a:r>
            <a:r>
              <a:rPr lang="en-US" sz="1500" b="1" dirty="0">
                <a:solidFill>
                  <a:schemeClr val="bg1"/>
                </a:solidFill>
                <a:latin typeface="Courier New" charset="0"/>
                <a:ea typeface="Courier New" charset="0"/>
                <a:cs typeface="Courier New" charset="0"/>
              </a:rPr>
              <a:t>in </a:t>
            </a:r>
            <a:r>
              <a:rPr lang="en-US" sz="1500" dirty="0">
                <a:solidFill>
                  <a:schemeClr val="bg1"/>
                </a:solidFill>
                <a:latin typeface="Courier New" charset="0"/>
                <a:ea typeface="Courier New" charset="0"/>
                <a:cs typeface="Courier New" charset="0"/>
              </a:rPr>
              <a:t>range(0, </a:t>
            </a:r>
            <a:r>
              <a:rPr lang="en-US" sz="1500" dirty="0" err="1">
                <a:solidFill>
                  <a:schemeClr val="bg1"/>
                </a:solidFill>
                <a:latin typeface="Courier New" charset="0"/>
                <a:ea typeface="Courier New" charset="0"/>
                <a:cs typeface="Courier New" charset="0"/>
              </a:rPr>
              <a:t>len</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sample_size</a:t>
            </a:r>
            <a:r>
              <a:rPr lang="en-US" sz="1500" dirty="0">
                <a:solidFill>
                  <a:schemeClr val="bg1"/>
                </a:solidFill>
                <a:latin typeface="Courier New" charset="0"/>
                <a:ea typeface="Courier New" charset="0"/>
                <a:cs typeface="Courier New" charset="0"/>
              </a:rPr>
              <a:t> = 10**(n+1)</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sample = </a:t>
            </a:r>
            <a:r>
              <a:rPr lang="en-US" sz="1500" dirty="0" err="1">
                <a:solidFill>
                  <a:schemeClr val="bg1"/>
                </a:solidFill>
                <a:latin typeface="Courier New" charset="0"/>
                <a:ea typeface="Courier New" charset="0"/>
                <a:cs typeface="Courier New" charset="0"/>
              </a:rPr>
              <a:t>np.random.normal</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=0.0, scale=1.0, 		size=</a:t>
            </a:r>
            <a:r>
              <a:rPr lang="en-US" sz="1500" dirty="0" err="1">
                <a:solidFill>
                  <a:schemeClr val="bg1"/>
                </a:solidFill>
                <a:latin typeface="Courier New" charset="0"/>
                <a:ea typeface="Courier New" charset="0"/>
                <a:cs typeface="Courier New" charset="0"/>
              </a:rPr>
              <a:t>sample_size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[n].</a:t>
            </a:r>
            <a:r>
              <a:rPr lang="en-US" sz="1500" dirty="0" err="1">
                <a:solidFill>
                  <a:schemeClr val="bg1"/>
                </a:solidFill>
                <a:latin typeface="Courier New" charset="0"/>
                <a:ea typeface="Courier New" charset="0"/>
                <a:cs typeface="Courier New" charset="0"/>
              </a:rPr>
              <a:t>hist</a:t>
            </a:r>
            <a:r>
              <a:rPr lang="en-US" sz="1500" dirty="0">
                <a:solidFill>
                  <a:schemeClr val="bg1"/>
                </a:solidFill>
                <a:latin typeface="Courier New" charset="0"/>
                <a:ea typeface="Courier New" charset="0"/>
                <a:cs typeface="Courier New" charset="0"/>
              </a:rPr>
              <a:t>(sample, bins=100)</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[n].</a:t>
            </a:r>
            <a:r>
              <a:rPr lang="en-US" sz="1500" dirty="0" err="1">
                <a:solidFill>
                  <a:schemeClr val="bg1"/>
                </a:solidFill>
                <a:latin typeface="Courier New" charset="0"/>
                <a:ea typeface="Courier New" charset="0"/>
                <a:cs typeface="Courier New" charset="0"/>
              </a:rPr>
              <a:t>set_title</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'n={}'</a:t>
            </a:r>
            <a:r>
              <a:rPr lang="en-US" sz="1500" dirty="0">
                <a:solidFill>
                  <a:schemeClr val="bg1"/>
                </a:solidFill>
                <a:latin typeface="Courier New" charset="0"/>
                <a:ea typeface="Courier New" charset="0"/>
                <a:cs typeface="Courier New" charset="0"/>
              </a:rPr>
              <a:t>.format(</a:t>
            </a:r>
            <a:r>
              <a:rPr lang="en-US" sz="1500" dirty="0" err="1">
                <a:solidFill>
                  <a:schemeClr val="bg1"/>
                </a:solidFill>
                <a:latin typeface="Courier New" charset="0"/>
                <a:ea typeface="Courier New" charset="0"/>
                <a:cs typeface="Courier New" charset="0"/>
              </a:rPr>
              <a:t>sample_size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01" y="1804617"/>
            <a:ext cx="5852160" cy="4389120"/>
          </a:xfrm>
          <a:prstGeom prst="rect">
            <a:avLst/>
          </a:prstGeom>
        </p:spPr>
      </p:pic>
    </p:spTree>
    <p:extLst>
      <p:ext uri="{BB962C8B-B14F-4D97-AF65-F5344CB8AC3E}">
        <p14:creationId xmlns:p14="http://schemas.microsoft.com/office/powerpoint/2010/main" val="11896850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a:t>
            </a:r>
          </a:p>
        </p:txBody>
      </p:sp>
      <p:sp>
        <p:nvSpPr>
          <p:cNvPr id="4" name="Slide Number Placeholder 3"/>
          <p:cNvSpPr>
            <a:spLocks noGrp="1"/>
          </p:cNvSpPr>
          <p:nvPr>
            <p:ph type="sldNum" sz="quarter" idx="12"/>
          </p:nvPr>
        </p:nvSpPr>
        <p:spPr/>
        <p:txBody>
          <a:bodyPr/>
          <a:lstStyle/>
          <a:p>
            <a:fld id="{D57F1E4F-1CFF-5643-939E-02111984F565}" type="slidenum">
              <a:rPr lang="en-US" smtClean="0"/>
              <a:t>34</a:t>
            </a:fld>
            <a:endParaRPr lang="en-US" dirty="0"/>
          </a:p>
        </p:txBody>
      </p:sp>
      <p:sp>
        <p:nvSpPr>
          <p:cNvPr id="5" name="TextBox 4"/>
          <p:cNvSpPr txBox="1"/>
          <p:nvPr/>
        </p:nvSpPr>
        <p:spPr>
          <a:xfrm>
            <a:off x="6101527" y="2221768"/>
            <a:ext cx="5908504" cy="3554819"/>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fig, ((ax1, ax2), (ax3, ax4)) = </a:t>
            </a:r>
            <a:r>
              <a:rPr lang="en-US" sz="1500" dirty="0" err="1">
                <a:solidFill>
                  <a:schemeClr val="bg1"/>
                </a:solidFill>
                <a:latin typeface="Courier New" charset="0"/>
                <a:ea typeface="Courier New" charset="0"/>
                <a:cs typeface="Courier New" charset="0"/>
              </a:rPr>
              <a:t>plt.subplots</a:t>
            </a:r>
            <a:r>
              <a:rPr lang="en-US" sz="1500" dirty="0">
                <a:solidFill>
                  <a:schemeClr val="bg1"/>
                </a:solidFill>
                <a:latin typeface="Courier New" charset="0"/>
                <a:ea typeface="Courier New" charset="0"/>
                <a:cs typeface="Courier New" charset="0"/>
              </a:rPr>
              <a:t>(2,2, 	</a:t>
            </a:r>
            <a:r>
              <a:rPr lang="en-US" sz="1500" dirty="0" err="1">
                <a:solidFill>
                  <a:schemeClr val="bg1"/>
                </a:solidFill>
                <a:latin typeface="Courier New" charset="0"/>
                <a:ea typeface="Courier New" charset="0"/>
                <a:cs typeface="Courier New" charset="0"/>
              </a:rPr>
              <a:t>sharex</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 = [ax1, ax2, ax3, ax4]</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for </a:t>
            </a:r>
            <a:r>
              <a:rPr lang="en-US" sz="1500" dirty="0">
                <a:solidFill>
                  <a:schemeClr val="bg1"/>
                </a:solidFill>
                <a:latin typeface="Courier New" charset="0"/>
                <a:ea typeface="Courier New" charset="0"/>
                <a:cs typeface="Courier New" charset="0"/>
              </a:rPr>
              <a:t>n </a:t>
            </a:r>
            <a:r>
              <a:rPr lang="en-US" sz="1500" b="1" dirty="0">
                <a:solidFill>
                  <a:schemeClr val="bg1"/>
                </a:solidFill>
                <a:latin typeface="Courier New" charset="0"/>
                <a:ea typeface="Courier New" charset="0"/>
                <a:cs typeface="Courier New" charset="0"/>
              </a:rPr>
              <a:t>in </a:t>
            </a:r>
            <a:r>
              <a:rPr lang="en-US" sz="1500" dirty="0">
                <a:solidFill>
                  <a:schemeClr val="bg1"/>
                </a:solidFill>
                <a:latin typeface="Courier New" charset="0"/>
                <a:ea typeface="Courier New" charset="0"/>
                <a:cs typeface="Courier New" charset="0"/>
              </a:rPr>
              <a:t>range(0, </a:t>
            </a:r>
            <a:r>
              <a:rPr lang="en-US" sz="1500" dirty="0" err="1">
                <a:solidFill>
                  <a:schemeClr val="bg1"/>
                </a:solidFill>
                <a:latin typeface="Courier New" charset="0"/>
                <a:ea typeface="Courier New" charset="0"/>
                <a:cs typeface="Courier New" charset="0"/>
              </a:rPr>
              <a:t>len</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sample_size</a:t>
            </a:r>
            <a:r>
              <a:rPr lang="en-US" sz="1500" dirty="0">
                <a:solidFill>
                  <a:schemeClr val="bg1"/>
                </a:solidFill>
                <a:latin typeface="Courier New" charset="0"/>
                <a:ea typeface="Courier New" charset="0"/>
                <a:cs typeface="Courier New" charset="0"/>
              </a:rPr>
              <a:t> = 10**(n+1)</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sample = </a:t>
            </a:r>
            <a:r>
              <a:rPr lang="en-US" sz="1500" dirty="0" err="1">
                <a:solidFill>
                  <a:schemeClr val="bg1"/>
                </a:solidFill>
                <a:latin typeface="Courier New" charset="0"/>
                <a:ea typeface="Courier New" charset="0"/>
                <a:cs typeface="Courier New" charset="0"/>
              </a:rPr>
              <a:t>np.random.normal</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=0.0, scale=1.0, 		size=</a:t>
            </a:r>
            <a:r>
              <a:rPr lang="en-US" sz="1500" dirty="0" err="1">
                <a:solidFill>
                  <a:schemeClr val="bg1"/>
                </a:solidFill>
                <a:latin typeface="Courier New" charset="0"/>
                <a:ea typeface="Courier New" charset="0"/>
                <a:cs typeface="Courier New" charset="0"/>
              </a:rPr>
              <a:t>sample_size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[n].</a:t>
            </a:r>
            <a:r>
              <a:rPr lang="en-US" sz="1500" dirty="0" err="1">
                <a:solidFill>
                  <a:schemeClr val="bg1"/>
                </a:solidFill>
                <a:latin typeface="Courier New" charset="0"/>
                <a:ea typeface="Courier New" charset="0"/>
                <a:cs typeface="Courier New" charset="0"/>
              </a:rPr>
              <a:t>hist</a:t>
            </a:r>
            <a:r>
              <a:rPr lang="en-US" sz="1500" dirty="0">
                <a:solidFill>
                  <a:schemeClr val="bg1"/>
                </a:solidFill>
                <a:latin typeface="Courier New" charset="0"/>
                <a:ea typeface="Courier New" charset="0"/>
                <a:cs typeface="Courier New" charset="0"/>
              </a:rPr>
              <a:t>(sample, bins=100)</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axs</a:t>
            </a:r>
            <a:r>
              <a:rPr lang="en-US" sz="1500" dirty="0">
                <a:solidFill>
                  <a:schemeClr val="bg1"/>
                </a:solidFill>
                <a:latin typeface="Courier New" charset="0"/>
                <a:ea typeface="Courier New" charset="0"/>
                <a:cs typeface="Courier New" charset="0"/>
              </a:rPr>
              <a:t>[n].</a:t>
            </a:r>
            <a:r>
              <a:rPr lang="en-US" sz="1500" dirty="0" err="1">
                <a:solidFill>
                  <a:schemeClr val="bg1"/>
                </a:solidFill>
                <a:latin typeface="Courier New" charset="0"/>
                <a:ea typeface="Courier New" charset="0"/>
                <a:cs typeface="Courier New" charset="0"/>
              </a:rPr>
              <a:t>set_title</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'n={}'</a:t>
            </a:r>
            <a:r>
              <a:rPr lang="en-US" sz="1500" dirty="0">
                <a:solidFill>
                  <a:schemeClr val="bg1"/>
                </a:solidFill>
                <a:latin typeface="Courier New" charset="0"/>
                <a:ea typeface="Courier New" charset="0"/>
                <a:cs typeface="Courier New" charset="0"/>
              </a:rPr>
              <a:t>.format(</a:t>
            </a:r>
            <a:r>
              <a:rPr lang="en-US" sz="1500" dirty="0" err="1">
                <a:solidFill>
                  <a:schemeClr val="bg1"/>
                </a:solidFill>
                <a:latin typeface="Courier New" charset="0"/>
                <a:ea typeface="Courier New" charset="0"/>
                <a:cs typeface="Courier New" charset="0"/>
              </a:rPr>
              <a:t>sample_size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201" y="1804617"/>
            <a:ext cx="5852160" cy="4389120"/>
          </a:xfrm>
          <a:prstGeom prst="rect">
            <a:avLst/>
          </a:prstGeom>
        </p:spPr>
      </p:pic>
    </p:spTree>
    <p:extLst>
      <p:ext uri="{BB962C8B-B14F-4D97-AF65-F5344CB8AC3E}">
        <p14:creationId xmlns:p14="http://schemas.microsoft.com/office/powerpoint/2010/main" val="6265586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and Scatter Plot</a:t>
            </a:r>
          </a:p>
        </p:txBody>
      </p:sp>
      <p:sp>
        <p:nvSpPr>
          <p:cNvPr id="4" name="Slide Number Placeholder 3"/>
          <p:cNvSpPr>
            <a:spLocks noGrp="1"/>
          </p:cNvSpPr>
          <p:nvPr>
            <p:ph type="sldNum" sz="quarter" idx="12"/>
          </p:nvPr>
        </p:nvSpPr>
        <p:spPr/>
        <p:txBody>
          <a:bodyPr/>
          <a:lstStyle/>
          <a:p>
            <a:fld id="{D57F1E4F-1CFF-5643-939E-02111984F565}" type="slidenum">
              <a:rPr lang="en-US" smtClean="0"/>
              <a:t>35</a:t>
            </a:fld>
            <a:endParaRPr lang="en-US" dirty="0"/>
          </a:p>
        </p:txBody>
      </p:sp>
      <p:sp>
        <p:nvSpPr>
          <p:cNvPr id="5" name="TextBox 4"/>
          <p:cNvSpPr txBox="1"/>
          <p:nvPr/>
        </p:nvSpPr>
        <p:spPr>
          <a:xfrm>
            <a:off x="6414447" y="2221768"/>
            <a:ext cx="5650175" cy="4247317"/>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matplotlib.gridspec</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gridspec</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gspec</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gridspec.GridSpec</a:t>
            </a:r>
            <a:r>
              <a:rPr lang="en-US" sz="1500" dirty="0">
                <a:solidFill>
                  <a:schemeClr val="bg1"/>
                </a:solidFill>
                <a:latin typeface="Courier New" charset="0"/>
                <a:ea typeface="Courier New" charset="0"/>
                <a:cs typeface="Courier New" charset="0"/>
              </a:rPr>
              <a:t>(3, 3)</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top_histogram</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gspec</a:t>
            </a:r>
            <a:r>
              <a:rPr lang="en-US" sz="1500" dirty="0">
                <a:solidFill>
                  <a:schemeClr val="bg1"/>
                </a:solidFill>
                <a:latin typeface="Courier New" charset="0"/>
                <a:ea typeface="Courier New" charset="0"/>
                <a:cs typeface="Courier New" charset="0"/>
              </a:rPr>
              <a:t>[0, 1:])</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side_histogram</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gspec</a:t>
            </a:r>
            <a:r>
              <a:rPr lang="en-US" sz="1500" dirty="0">
                <a:solidFill>
                  <a:schemeClr val="bg1"/>
                </a:solidFill>
                <a:latin typeface="Courier New" charset="0"/>
                <a:ea typeface="Courier New" charset="0"/>
                <a:cs typeface="Courier New" charset="0"/>
              </a:rPr>
              <a:t>[1:, 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lower_right</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gspec</a:t>
            </a:r>
            <a:r>
              <a:rPr lang="en-US" sz="1500" dirty="0">
                <a:solidFill>
                  <a:schemeClr val="bg1"/>
                </a:solidFill>
                <a:latin typeface="Courier New" charset="0"/>
                <a:ea typeface="Courier New" charset="0"/>
                <a:cs typeface="Courier New" charset="0"/>
              </a:rPr>
              <a:t>[1:, 1:])</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Y = </a:t>
            </a:r>
            <a:r>
              <a:rPr lang="en-US" sz="1500" dirty="0" err="1">
                <a:solidFill>
                  <a:schemeClr val="bg1"/>
                </a:solidFill>
                <a:latin typeface="Courier New" charset="0"/>
                <a:ea typeface="Courier New" charset="0"/>
                <a:cs typeface="Courier New" charset="0"/>
              </a:rPr>
              <a:t>np.random.normal</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=0.0, scale=1.0, 	size=10000)</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X = </a:t>
            </a:r>
            <a:r>
              <a:rPr lang="en-US" sz="1500" dirty="0" err="1">
                <a:solidFill>
                  <a:schemeClr val="bg1"/>
                </a:solidFill>
                <a:latin typeface="Courier New" charset="0"/>
                <a:ea typeface="Courier New" charset="0"/>
                <a:cs typeface="Courier New" charset="0"/>
              </a:rPr>
              <a:t>np.random.random</a:t>
            </a:r>
            <a:r>
              <a:rPr lang="en-US" sz="1500" dirty="0">
                <a:solidFill>
                  <a:schemeClr val="bg1"/>
                </a:solidFill>
                <a:latin typeface="Courier New" charset="0"/>
                <a:ea typeface="Courier New" charset="0"/>
                <a:cs typeface="Courier New" charset="0"/>
              </a:rPr>
              <a:t>(size=10000)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lower_right.scatter</a:t>
            </a:r>
            <a:r>
              <a:rPr lang="en-US" sz="1500" dirty="0">
                <a:solidFill>
                  <a:schemeClr val="bg1"/>
                </a:solidFill>
                <a:latin typeface="Courier New" charset="0"/>
                <a:ea typeface="Courier New" charset="0"/>
                <a:cs typeface="Courier New" charset="0"/>
              </a:rPr>
              <a:t>(X, Y)</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top_histogram.hist</a:t>
            </a:r>
            <a:r>
              <a:rPr lang="en-US" sz="1500" dirty="0">
                <a:solidFill>
                  <a:schemeClr val="bg1"/>
                </a:solidFill>
                <a:latin typeface="Courier New" charset="0"/>
                <a:ea typeface="Courier New" charset="0"/>
                <a:cs typeface="Courier New" charset="0"/>
              </a:rPr>
              <a:t>(X, bins=100)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side_histogram.hist</a:t>
            </a:r>
            <a:r>
              <a:rPr lang="en-US" sz="1500" dirty="0">
                <a:solidFill>
                  <a:schemeClr val="bg1"/>
                </a:solidFill>
                <a:latin typeface="Courier New" charset="0"/>
                <a:ea typeface="Courier New" charset="0"/>
                <a:cs typeface="Courier New" charset="0"/>
              </a:rPr>
              <a:t>(Y, bins=100, 	orientation=</a:t>
            </a:r>
            <a:r>
              <a:rPr lang="en-US" sz="1500" b="1" dirty="0">
                <a:solidFill>
                  <a:schemeClr val="bg1"/>
                </a:solidFill>
                <a:latin typeface="Courier New" charset="0"/>
                <a:ea typeface="Courier New" charset="0"/>
                <a:cs typeface="Courier New" charset="0"/>
              </a:rPr>
              <a:t>'horizontal'</a:t>
            </a:r>
            <a:r>
              <a:rPr lang="en-US" sz="1500" dirty="0">
                <a:solidFill>
                  <a:schemeClr val="bg1"/>
                </a:solidFill>
                <a:latin typeface="Courier New" charset="0"/>
                <a:ea typeface="Courier New" charset="0"/>
                <a:cs typeface="Courier New" charset="0"/>
              </a:rPr>
              <a:t>)</a:t>
            </a:r>
          </a:p>
          <a:p>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4509" y="2035450"/>
            <a:ext cx="5852160" cy="4389120"/>
          </a:xfrm>
          <a:prstGeom prst="rect">
            <a:avLst/>
          </a:prstGeom>
        </p:spPr>
      </p:pic>
    </p:spTree>
    <p:extLst>
      <p:ext uri="{BB962C8B-B14F-4D97-AF65-F5344CB8AC3E}">
        <p14:creationId xmlns:p14="http://schemas.microsoft.com/office/powerpoint/2010/main" val="11836872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Histogram and Scatter Plot</a:t>
            </a:r>
          </a:p>
        </p:txBody>
      </p:sp>
      <p:sp>
        <p:nvSpPr>
          <p:cNvPr id="4" name="Slide Number Placeholder 3"/>
          <p:cNvSpPr>
            <a:spLocks noGrp="1"/>
          </p:cNvSpPr>
          <p:nvPr>
            <p:ph type="sldNum" sz="quarter" idx="12"/>
          </p:nvPr>
        </p:nvSpPr>
        <p:spPr/>
        <p:txBody>
          <a:bodyPr/>
          <a:lstStyle/>
          <a:p>
            <a:fld id="{D57F1E4F-1CFF-5643-939E-02111984F565}" type="slidenum">
              <a:rPr lang="en-US" smtClean="0"/>
              <a:t>36</a:t>
            </a:fld>
            <a:endParaRPr lang="en-US" dirty="0"/>
          </a:p>
        </p:txBody>
      </p:sp>
      <p:sp>
        <p:nvSpPr>
          <p:cNvPr id="5" name="TextBox 4"/>
          <p:cNvSpPr txBox="1"/>
          <p:nvPr/>
        </p:nvSpPr>
        <p:spPr>
          <a:xfrm>
            <a:off x="6441743" y="1157449"/>
            <a:ext cx="5650175" cy="5632311"/>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matplotlib.gridspec</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gridspec</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gspec</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gridspec.GridSpec</a:t>
            </a:r>
            <a:r>
              <a:rPr lang="en-US" sz="1500" dirty="0">
                <a:solidFill>
                  <a:schemeClr val="bg1"/>
                </a:solidFill>
                <a:latin typeface="Courier New" charset="0"/>
                <a:ea typeface="Courier New" charset="0"/>
                <a:cs typeface="Courier New" charset="0"/>
              </a:rPr>
              <a:t>(3, 3)</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top_histogram</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gspec</a:t>
            </a:r>
            <a:r>
              <a:rPr lang="en-US" sz="1500" dirty="0">
                <a:solidFill>
                  <a:schemeClr val="bg1"/>
                </a:solidFill>
                <a:latin typeface="Courier New" charset="0"/>
                <a:ea typeface="Courier New" charset="0"/>
                <a:cs typeface="Courier New" charset="0"/>
              </a:rPr>
              <a:t>[0, 1:])</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side_histogram</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gspec</a:t>
            </a:r>
            <a:r>
              <a:rPr lang="en-US" sz="1500" dirty="0">
                <a:solidFill>
                  <a:schemeClr val="bg1"/>
                </a:solidFill>
                <a:latin typeface="Courier New" charset="0"/>
                <a:ea typeface="Courier New" charset="0"/>
                <a:cs typeface="Courier New" charset="0"/>
              </a:rPr>
              <a:t>[1:, 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lower_right</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plt.subplot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gspec</a:t>
            </a:r>
            <a:r>
              <a:rPr lang="en-US" sz="1500" dirty="0">
                <a:solidFill>
                  <a:schemeClr val="bg1"/>
                </a:solidFill>
                <a:latin typeface="Courier New" charset="0"/>
                <a:ea typeface="Courier New" charset="0"/>
                <a:cs typeface="Courier New" charset="0"/>
              </a:rPr>
              <a:t>[1:, 1:])</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Y = </a:t>
            </a:r>
            <a:r>
              <a:rPr lang="en-US" sz="1500" dirty="0" err="1">
                <a:solidFill>
                  <a:schemeClr val="bg1"/>
                </a:solidFill>
                <a:latin typeface="Courier New" charset="0"/>
                <a:ea typeface="Courier New" charset="0"/>
                <a:cs typeface="Courier New" charset="0"/>
              </a:rPr>
              <a:t>np.random.normal</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=0.0, scale=1.0, 	size=10000)</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X = </a:t>
            </a:r>
            <a:r>
              <a:rPr lang="en-US" sz="1500" dirty="0" err="1">
                <a:solidFill>
                  <a:schemeClr val="bg1"/>
                </a:solidFill>
                <a:latin typeface="Courier New" charset="0"/>
                <a:ea typeface="Courier New" charset="0"/>
                <a:cs typeface="Courier New" charset="0"/>
              </a:rPr>
              <a:t>np.random.random</a:t>
            </a:r>
            <a:r>
              <a:rPr lang="en-US" sz="1500" dirty="0">
                <a:solidFill>
                  <a:schemeClr val="bg1"/>
                </a:solidFill>
                <a:latin typeface="Courier New" charset="0"/>
                <a:ea typeface="Courier New" charset="0"/>
                <a:cs typeface="Courier New" charset="0"/>
              </a:rPr>
              <a:t>(size=10000)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lower_right.scatter</a:t>
            </a:r>
            <a:r>
              <a:rPr lang="en-US" sz="1500" dirty="0">
                <a:solidFill>
                  <a:schemeClr val="bg1"/>
                </a:solidFill>
                <a:latin typeface="Courier New" charset="0"/>
                <a:ea typeface="Courier New" charset="0"/>
                <a:cs typeface="Courier New" charset="0"/>
              </a:rPr>
              <a:t>(X, Y)</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top_histogram.hist</a:t>
            </a:r>
            <a:r>
              <a:rPr lang="en-US" sz="1500" dirty="0">
                <a:solidFill>
                  <a:schemeClr val="bg1"/>
                </a:solidFill>
                <a:latin typeface="Courier New" charset="0"/>
                <a:ea typeface="Courier New" charset="0"/>
                <a:cs typeface="Courier New" charset="0"/>
              </a:rPr>
              <a:t>(X, bins=100, normed=</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side_histogram.hist</a:t>
            </a:r>
            <a:r>
              <a:rPr lang="en-US" sz="1500" dirty="0">
                <a:solidFill>
                  <a:schemeClr val="bg1"/>
                </a:solidFill>
                <a:latin typeface="Courier New" charset="0"/>
                <a:ea typeface="Courier New" charset="0"/>
                <a:cs typeface="Courier New" charset="0"/>
              </a:rPr>
              <a:t>(Y, bins=100, 	orientation=</a:t>
            </a:r>
            <a:r>
              <a:rPr lang="en-US" sz="1500" b="1" dirty="0">
                <a:solidFill>
                  <a:schemeClr val="bg1"/>
                </a:solidFill>
                <a:latin typeface="Courier New" charset="0"/>
                <a:ea typeface="Courier New" charset="0"/>
                <a:cs typeface="Courier New" charset="0"/>
              </a:rPr>
              <a:t>'horizontal'</a:t>
            </a:r>
            <a:r>
              <a:rPr lang="en-US" sz="1500" dirty="0">
                <a:solidFill>
                  <a:schemeClr val="bg1"/>
                </a:solidFill>
                <a:latin typeface="Courier New" charset="0"/>
                <a:ea typeface="Courier New" charset="0"/>
                <a:cs typeface="Courier New" charset="0"/>
              </a:rPr>
              <a:t>, normed=</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i="1" dirty="0">
                <a:solidFill>
                  <a:schemeClr val="bg1"/>
                </a:solidFill>
                <a:latin typeface="Courier New" charset="0"/>
                <a:ea typeface="Courier New" charset="0"/>
                <a:cs typeface="Courier New" charset="0"/>
              </a:rPr>
              <a:t># flip the side histogram's x axis</a:t>
            </a:r>
            <a:br>
              <a:rPr lang="en-US" sz="1500" i="1"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side_histogram.invert_xaxis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for </a:t>
            </a:r>
            <a:r>
              <a:rPr lang="en-US" sz="1500" dirty="0">
                <a:solidFill>
                  <a:schemeClr val="bg1"/>
                </a:solidFill>
                <a:latin typeface="Courier New" charset="0"/>
                <a:ea typeface="Courier New" charset="0"/>
                <a:cs typeface="Courier New" charset="0"/>
              </a:rPr>
              <a:t>ax </a:t>
            </a:r>
            <a:r>
              <a:rPr lang="en-US" sz="1500" b="1" dirty="0">
                <a:solidFill>
                  <a:schemeClr val="bg1"/>
                </a:solidFill>
                <a:latin typeface="Courier New" charset="0"/>
                <a:ea typeface="Courier New" charset="0"/>
                <a:cs typeface="Courier New" charset="0"/>
              </a:rPr>
              <a:t>in </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top_histogram</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lower_right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ax.set_xlim</a:t>
            </a:r>
            <a:r>
              <a:rPr lang="en-US" sz="1500" dirty="0">
                <a:solidFill>
                  <a:schemeClr val="bg1"/>
                </a:solidFill>
                <a:latin typeface="Courier New" charset="0"/>
                <a:ea typeface="Courier New" charset="0"/>
                <a:cs typeface="Courier New" charset="0"/>
              </a:rPr>
              <a:t>(0, 1)</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for </a:t>
            </a:r>
            <a:r>
              <a:rPr lang="en-US" sz="1500" dirty="0">
                <a:solidFill>
                  <a:schemeClr val="bg1"/>
                </a:solidFill>
                <a:latin typeface="Courier New" charset="0"/>
                <a:ea typeface="Courier New" charset="0"/>
                <a:cs typeface="Courier New" charset="0"/>
              </a:rPr>
              <a:t>ax </a:t>
            </a:r>
            <a:r>
              <a:rPr lang="en-US" sz="1500" b="1" dirty="0">
                <a:solidFill>
                  <a:schemeClr val="bg1"/>
                </a:solidFill>
                <a:latin typeface="Courier New" charset="0"/>
                <a:ea typeface="Courier New" charset="0"/>
                <a:cs typeface="Courier New" charset="0"/>
              </a:rPr>
              <a:t>in </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side_histogram</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lower_right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ax.set_ylim</a:t>
            </a:r>
            <a:r>
              <a:rPr lang="en-US" sz="1500" dirty="0">
                <a:solidFill>
                  <a:schemeClr val="bg1"/>
                </a:solidFill>
                <a:latin typeface="Courier New" charset="0"/>
                <a:ea typeface="Courier New" charset="0"/>
                <a:cs typeface="Courier New" charset="0"/>
              </a:rPr>
              <a:t>(-5, 5)</a:t>
            </a:r>
            <a:br>
              <a:rPr lang="en-US" sz="1600" dirty="0"/>
            </a:br>
            <a:endParaRPr lang="en-US" sz="1500" dirty="0">
              <a:solidFill>
                <a:schemeClr val="bg1"/>
              </a:solidFill>
              <a:latin typeface="Courier New" charset="0"/>
              <a:ea typeface="Courier New" charset="0"/>
              <a:cs typeface="Courier New" charset="0"/>
            </a:endParaRPr>
          </a:p>
          <a:p>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05" y="1779044"/>
            <a:ext cx="5852160" cy="4389120"/>
          </a:xfrm>
          <a:prstGeom prst="rect">
            <a:avLst/>
          </a:prstGeom>
        </p:spPr>
      </p:pic>
    </p:spTree>
    <p:extLst>
      <p:ext uri="{BB962C8B-B14F-4D97-AF65-F5344CB8AC3E}">
        <p14:creationId xmlns:p14="http://schemas.microsoft.com/office/powerpoint/2010/main" val="1677884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Plots</a:t>
            </a:r>
          </a:p>
        </p:txBody>
      </p:sp>
      <p:sp>
        <p:nvSpPr>
          <p:cNvPr id="4" name="Slide Number Placeholder 3"/>
          <p:cNvSpPr>
            <a:spLocks noGrp="1"/>
          </p:cNvSpPr>
          <p:nvPr>
            <p:ph type="sldNum" sz="quarter" idx="12"/>
          </p:nvPr>
        </p:nvSpPr>
        <p:spPr/>
        <p:txBody>
          <a:bodyPr/>
          <a:lstStyle/>
          <a:p>
            <a:fld id="{D57F1E4F-1CFF-5643-939E-02111984F565}" type="slidenum">
              <a:rPr lang="en-US" smtClean="0"/>
              <a:t>37</a:t>
            </a:fld>
            <a:endParaRPr lang="en-US" dirty="0"/>
          </a:p>
        </p:txBody>
      </p:sp>
      <p:sp>
        <p:nvSpPr>
          <p:cNvPr id="5" name="TextBox 4"/>
          <p:cNvSpPr txBox="1"/>
          <p:nvPr/>
        </p:nvSpPr>
        <p:spPr>
          <a:xfrm>
            <a:off x="646111" y="1853248"/>
            <a:ext cx="5650175" cy="3093154"/>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normal_sample</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np.random.normal</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=0.0, scale=1.0, size=10000)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random_sample</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np.random.random</a:t>
            </a:r>
            <a:r>
              <a:rPr lang="en-US" sz="1500" dirty="0">
                <a:solidFill>
                  <a:schemeClr val="bg1"/>
                </a:solidFill>
                <a:latin typeface="Courier New" charset="0"/>
                <a:ea typeface="Courier New" charset="0"/>
                <a:cs typeface="Courier New" charset="0"/>
              </a:rPr>
              <a:t>(size=10000)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gamma_sample</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np.random.gamma</a:t>
            </a:r>
            <a:r>
              <a:rPr lang="en-US" sz="1500" dirty="0">
                <a:solidFill>
                  <a:schemeClr val="bg1"/>
                </a:solidFill>
                <a:latin typeface="Courier New" charset="0"/>
                <a:ea typeface="Courier New" charset="0"/>
                <a:cs typeface="Courier New" charset="0"/>
              </a:rPr>
              <a:t>(2, size=10000)</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pd.DataFrame</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'normal'</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normal_sample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'random'</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random_sample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'gamma'</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gamma_sample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df.describe</a:t>
            </a:r>
            <a:r>
              <a:rPr lang="en-US" sz="1500" dirty="0">
                <a:solidFill>
                  <a:schemeClr val="bg1"/>
                </a:solidFill>
                <a:latin typeface="Courier New" charset="0"/>
                <a:ea typeface="Courier New" charset="0"/>
                <a:cs typeface="Courier New"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29838" y="3275463"/>
            <a:ext cx="5463123" cy="2191792"/>
          </a:xfrm>
          <a:prstGeom prst="rect">
            <a:avLst/>
          </a:prstGeom>
        </p:spPr>
      </p:pic>
    </p:spTree>
    <p:extLst>
      <p:ext uri="{BB962C8B-B14F-4D97-AF65-F5344CB8AC3E}">
        <p14:creationId xmlns:p14="http://schemas.microsoft.com/office/powerpoint/2010/main" val="1137938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Plots (cont.)</a:t>
            </a:r>
          </a:p>
        </p:txBody>
      </p:sp>
      <p:sp>
        <p:nvSpPr>
          <p:cNvPr id="4" name="Slide Number Placeholder 3"/>
          <p:cNvSpPr>
            <a:spLocks noGrp="1"/>
          </p:cNvSpPr>
          <p:nvPr>
            <p:ph type="sldNum" sz="quarter" idx="12"/>
          </p:nvPr>
        </p:nvSpPr>
        <p:spPr/>
        <p:txBody>
          <a:bodyPr/>
          <a:lstStyle/>
          <a:p>
            <a:fld id="{D57F1E4F-1CFF-5643-939E-02111984F565}" type="slidenum">
              <a:rPr lang="en-US" smtClean="0"/>
              <a:t>38</a:t>
            </a:fld>
            <a:endParaRPr lang="en-US" dirty="0"/>
          </a:p>
        </p:txBody>
      </p:sp>
      <p:sp>
        <p:nvSpPr>
          <p:cNvPr id="5" name="TextBox 4"/>
          <p:cNvSpPr txBox="1"/>
          <p:nvPr/>
        </p:nvSpPr>
        <p:spPr>
          <a:xfrm>
            <a:off x="6391818" y="2003373"/>
            <a:ext cx="5650175" cy="3785652"/>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normal_sample</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np.random.normal</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=0.0, scale=1.0, size=10000)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random_sample</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np.random.random</a:t>
            </a:r>
            <a:r>
              <a:rPr lang="en-US" sz="1500" dirty="0">
                <a:solidFill>
                  <a:schemeClr val="bg1"/>
                </a:solidFill>
                <a:latin typeface="Courier New" charset="0"/>
                <a:ea typeface="Courier New" charset="0"/>
                <a:cs typeface="Courier New" charset="0"/>
              </a:rPr>
              <a:t>(size=10000)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gamma_sample</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np.random.gamma</a:t>
            </a:r>
            <a:r>
              <a:rPr lang="en-US" sz="1500" dirty="0">
                <a:solidFill>
                  <a:schemeClr val="bg1"/>
                </a:solidFill>
                <a:latin typeface="Courier New" charset="0"/>
                <a:ea typeface="Courier New" charset="0"/>
                <a:cs typeface="Courier New" charset="0"/>
              </a:rPr>
              <a:t>(2, size=10000)</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pd.DataFrame</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'normal'</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normal_sample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'random'</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random_sample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'gamma'</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gamma_sample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plt.boxplot</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'normal'</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'random'</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'gamma'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whis</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'range'</a:t>
            </a:r>
            <a:r>
              <a:rPr lang="en-US" sz="1500" dirty="0">
                <a:solidFill>
                  <a:schemeClr val="bg1"/>
                </a:solidFill>
                <a:latin typeface="Courier New" charset="0"/>
                <a:ea typeface="Courier New" charset="0"/>
                <a:cs typeface="Courier New" charset="0"/>
              </a:rPr>
              <a:t>) </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896" y="1701639"/>
            <a:ext cx="5852160" cy="4389120"/>
          </a:xfrm>
          <a:prstGeom prst="rect">
            <a:avLst/>
          </a:prstGeom>
        </p:spPr>
      </p:pic>
    </p:spTree>
    <p:extLst>
      <p:ext uri="{BB962C8B-B14F-4D97-AF65-F5344CB8AC3E}">
        <p14:creationId xmlns:p14="http://schemas.microsoft.com/office/powerpoint/2010/main" val="145400994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 Plots (cont.)</a:t>
            </a:r>
          </a:p>
        </p:txBody>
      </p:sp>
      <p:sp>
        <p:nvSpPr>
          <p:cNvPr id="4" name="Slide Number Placeholder 3"/>
          <p:cNvSpPr>
            <a:spLocks noGrp="1"/>
          </p:cNvSpPr>
          <p:nvPr>
            <p:ph type="sldNum" sz="quarter" idx="12"/>
          </p:nvPr>
        </p:nvSpPr>
        <p:spPr/>
        <p:txBody>
          <a:bodyPr/>
          <a:lstStyle/>
          <a:p>
            <a:fld id="{D57F1E4F-1CFF-5643-939E-02111984F565}" type="slidenum">
              <a:rPr lang="en-US" smtClean="0"/>
              <a:t>39</a:t>
            </a:fld>
            <a:endParaRPr lang="en-US" dirty="0"/>
          </a:p>
        </p:txBody>
      </p:sp>
      <p:sp>
        <p:nvSpPr>
          <p:cNvPr id="5" name="TextBox 4"/>
          <p:cNvSpPr txBox="1"/>
          <p:nvPr/>
        </p:nvSpPr>
        <p:spPr>
          <a:xfrm>
            <a:off x="6405466" y="1348280"/>
            <a:ext cx="5650175" cy="5401479"/>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numpy</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a:solidFill>
                  <a:schemeClr val="bg1"/>
                </a:solidFill>
                <a:latin typeface="Courier New" charset="0"/>
                <a:ea typeface="Courier New" charset="0"/>
                <a:cs typeface="Courier New" charset="0"/>
              </a:rPr>
              <a:t>np</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normal_sample</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np.random.normal</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=0.0, scale=1.0, size=10000)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random_sample</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np.random.random</a:t>
            </a:r>
            <a:r>
              <a:rPr lang="en-US" sz="1500" dirty="0">
                <a:solidFill>
                  <a:schemeClr val="bg1"/>
                </a:solidFill>
                <a:latin typeface="Courier New" charset="0"/>
                <a:ea typeface="Courier New" charset="0"/>
                <a:cs typeface="Courier New" charset="0"/>
              </a:rPr>
              <a:t>(size=10000)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gamma_sample</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np.random.gamma</a:t>
            </a:r>
            <a:r>
              <a:rPr lang="en-US" sz="1500" dirty="0">
                <a:solidFill>
                  <a:schemeClr val="bg1"/>
                </a:solidFill>
                <a:latin typeface="Courier New" charset="0"/>
                <a:ea typeface="Courier New" charset="0"/>
                <a:cs typeface="Courier New" charset="0"/>
              </a:rPr>
              <a:t>(2, size=10000)</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pd.DataFrame</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'normal'</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normal_sample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'random'</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random_sample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'gamma'</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gamma_sample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mpl_toolkits.axes_grid1.inset_locator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mpl_il</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plt.boxplot</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'normal'</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'random'</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'gamma'</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whis</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'range'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ax2 = </a:t>
            </a:r>
            <a:r>
              <a:rPr lang="en-US" sz="1500" dirty="0" err="1">
                <a:solidFill>
                  <a:schemeClr val="bg1"/>
                </a:solidFill>
                <a:latin typeface="Courier New" charset="0"/>
                <a:ea typeface="Courier New" charset="0"/>
                <a:cs typeface="Courier New" charset="0"/>
              </a:rPr>
              <a:t>mpl_il.inset_axes</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plt.gca</a:t>
            </a:r>
            <a:r>
              <a:rPr lang="en-US" sz="1500" dirty="0">
                <a:solidFill>
                  <a:schemeClr val="bg1"/>
                </a:solidFill>
                <a:latin typeface="Courier New" charset="0"/>
                <a:ea typeface="Courier New" charset="0"/>
                <a:cs typeface="Courier New" charset="0"/>
              </a:rPr>
              <a:t>(), width=</a:t>
            </a:r>
            <a:r>
              <a:rPr lang="en-US" sz="1500" b="1" dirty="0">
                <a:solidFill>
                  <a:schemeClr val="bg1"/>
                </a:solidFill>
                <a:latin typeface="Courier New" charset="0"/>
                <a:ea typeface="Courier New" charset="0"/>
                <a:cs typeface="Courier New" charset="0"/>
              </a:rPr>
              <a:t>'60%'</a:t>
            </a:r>
            <a:r>
              <a:rPr lang="en-US" sz="1500" dirty="0">
                <a:solidFill>
                  <a:schemeClr val="bg1"/>
                </a:solidFill>
                <a:latin typeface="Courier New" charset="0"/>
                <a:ea typeface="Courier New" charset="0"/>
                <a:cs typeface="Courier New" charset="0"/>
              </a:rPr>
              <a:t>, height=</a:t>
            </a:r>
            <a:r>
              <a:rPr lang="en-US" sz="1500" b="1" dirty="0">
                <a:solidFill>
                  <a:schemeClr val="bg1"/>
                </a:solidFill>
                <a:latin typeface="Courier New" charset="0"/>
                <a:ea typeface="Courier New" charset="0"/>
                <a:cs typeface="Courier New" charset="0"/>
              </a:rPr>
              <a:t>'40%'</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=2)</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ax2.hist(</a:t>
            </a:r>
            <a:r>
              <a:rPr lang="en-US" sz="1500" dirty="0" err="1">
                <a:solidFill>
                  <a:schemeClr val="bg1"/>
                </a:solidFill>
                <a:latin typeface="Courier New" charset="0"/>
                <a:ea typeface="Courier New" charset="0"/>
                <a:cs typeface="Courier New" charset="0"/>
              </a:rPr>
              <a:t>df</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'gamma'</a:t>
            </a:r>
            <a:r>
              <a:rPr lang="en-US" sz="1500" dirty="0">
                <a:solidFill>
                  <a:schemeClr val="bg1"/>
                </a:solidFill>
                <a:latin typeface="Courier New" charset="0"/>
                <a:ea typeface="Courier New" charset="0"/>
                <a:cs typeface="Courier New" charset="0"/>
              </a:rPr>
              <a:t>], bins=100)</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ax2.margins(x=0.5)</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ax2.yaxis.tick_right()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600" y="1853248"/>
            <a:ext cx="5852160" cy="4389120"/>
          </a:xfrm>
          <a:prstGeom prst="rect">
            <a:avLst/>
          </a:prstGeom>
        </p:spPr>
      </p:pic>
    </p:spTree>
    <p:extLst>
      <p:ext uri="{BB962C8B-B14F-4D97-AF65-F5344CB8AC3E}">
        <p14:creationId xmlns:p14="http://schemas.microsoft.com/office/powerpoint/2010/main" val="15124318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Mathematical Visualization</a:t>
            </a:r>
          </a:p>
        </p:txBody>
      </p:sp>
      <p:sp>
        <p:nvSpPr>
          <p:cNvPr id="3" name="Content Placeholder 2"/>
          <p:cNvSpPr>
            <a:spLocks noGrp="1"/>
          </p:cNvSpPr>
          <p:nvPr>
            <p:ph idx="1"/>
          </p:nvPr>
        </p:nvSpPr>
        <p:spPr>
          <a:xfrm>
            <a:off x="173922" y="1618204"/>
            <a:ext cx="3913947" cy="4195481"/>
          </a:xfrm>
        </p:spPr>
        <p:txBody>
          <a:bodyPr>
            <a:normAutofit/>
          </a:bodyPr>
          <a:lstStyle/>
          <a:p>
            <a:r>
              <a:rPr lang="en-US" sz="2600" dirty="0"/>
              <a:t>Data results from a mathematical equation</a:t>
            </a:r>
          </a:p>
          <a:p>
            <a:r>
              <a:rPr lang="en-US" sz="2600" dirty="0"/>
              <a:t>Missing data can be readily generated by a computer program</a:t>
            </a:r>
          </a:p>
        </p:txBody>
      </p:sp>
      <p:sp>
        <p:nvSpPr>
          <p:cNvPr id="4" name="Slide Number Placeholder 3"/>
          <p:cNvSpPr>
            <a:spLocks noGrp="1"/>
          </p:cNvSpPr>
          <p:nvPr>
            <p:ph type="sldNum" sz="quarter" idx="12"/>
          </p:nvPr>
        </p:nvSpPr>
        <p:spPr/>
        <p:txBody>
          <a:bodyPr/>
          <a:lstStyle/>
          <a:p>
            <a:fld id="{D57F1E4F-1CFF-5643-939E-02111984F565}" type="slidenum">
              <a:rPr lang="en-US" smtClean="0"/>
              <a:t>4</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2959" y="1466466"/>
            <a:ext cx="8104131" cy="5046759"/>
          </a:xfrm>
          <a:prstGeom prst="rect">
            <a:avLst/>
          </a:prstGeom>
        </p:spPr>
      </p:pic>
    </p:spTree>
    <p:extLst>
      <p:ext uri="{BB962C8B-B14F-4D97-AF65-F5344CB8AC3E}">
        <p14:creationId xmlns:p14="http://schemas.microsoft.com/office/powerpoint/2010/main" val="34270864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Pandas and </a:t>
            </a:r>
            <a:r>
              <a:rPr lang="en-US" dirty="0" err="1"/>
              <a:t>Seaborn</a:t>
            </a:r>
            <a:endParaRPr lang="en-US" dirty="0"/>
          </a:p>
        </p:txBody>
      </p:sp>
      <p:sp>
        <p:nvSpPr>
          <p:cNvPr id="3" name="Content Placeholder 2"/>
          <p:cNvSpPr>
            <a:spLocks noGrp="1"/>
          </p:cNvSpPr>
          <p:nvPr>
            <p:ph idx="1"/>
          </p:nvPr>
        </p:nvSpPr>
        <p:spPr/>
        <p:txBody>
          <a:bodyPr/>
          <a:lstStyle/>
          <a:p>
            <a:r>
              <a:rPr lang="en-US" dirty="0"/>
              <a:t>Pandas is a powerful module allowing to fast and easily plot time-series and data-frames</a:t>
            </a:r>
          </a:p>
          <a:p>
            <a:r>
              <a:rPr lang="en-US" dirty="0"/>
              <a:t>Pandas uses </a:t>
            </a:r>
            <a:r>
              <a:rPr lang="en-US" dirty="0" err="1"/>
              <a:t>matplotlib</a:t>
            </a:r>
            <a:r>
              <a:rPr lang="en-US" dirty="0"/>
              <a:t> under the hood and provides some convenient functions for visualizing data</a:t>
            </a:r>
          </a:p>
          <a:p>
            <a:r>
              <a:rPr lang="en-US" dirty="0" err="1"/>
              <a:t>Seaborn</a:t>
            </a:r>
            <a:r>
              <a:rPr lang="en-US" dirty="0"/>
              <a:t> is a Python visualization library based on </a:t>
            </a:r>
            <a:r>
              <a:rPr lang="en-US" dirty="0" err="1"/>
              <a:t>matplotlib</a:t>
            </a:r>
            <a:endParaRPr lang="en-US" dirty="0"/>
          </a:p>
          <a:p>
            <a:r>
              <a:rPr lang="en-US" dirty="0" err="1"/>
              <a:t>Seaborn</a:t>
            </a:r>
            <a:r>
              <a:rPr lang="en-US" dirty="0"/>
              <a:t> makes creation of specific types of complicated plots much simpler</a:t>
            </a:r>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13358113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Pandas and </a:t>
            </a:r>
            <a:r>
              <a:rPr lang="en-US" dirty="0" err="1"/>
              <a:t>Seaborn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41</a:t>
            </a:fld>
            <a:endParaRPr lang="en-US" dirty="0"/>
          </a:p>
        </p:txBody>
      </p:sp>
      <p:sp>
        <p:nvSpPr>
          <p:cNvPr id="6" name="TextBox 5"/>
          <p:cNvSpPr txBox="1"/>
          <p:nvPr/>
        </p:nvSpPr>
        <p:spPr>
          <a:xfrm>
            <a:off x="219997" y="2623284"/>
            <a:ext cx="3898594" cy="1938992"/>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 =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Iris.csv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endParaRPr lang="en-US" sz="1500" dirty="0">
              <a:solidFill>
                <a:schemeClr val="bg1"/>
              </a:solidFill>
              <a:latin typeface="Courier New" charset="0"/>
              <a:ea typeface="Courier New" charset="0"/>
              <a:cs typeface="Courier New" charset="0"/>
            </a:endParaRPr>
          </a:p>
          <a:p>
            <a:r>
              <a:rPr lang="en-US" sz="1500" dirty="0" err="1">
                <a:solidFill>
                  <a:schemeClr val="bg1"/>
                </a:solidFill>
                <a:latin typeface="Courier New" charset="0"/>
                <a:ea typeface="Courier New" charset="0"/>
                <a:cs typeface="Courier New" charset="0"/>
              </a:rPr>
              <a:t>iris.head</a:t>
            </a:r>
            <a:r>
              <a:rPr lang="en-US" sz="1500" dirty="0">
                <a:solidFill>
                  <a:schemeClr val="bg1"/>
                </a:solidFill>
                <a:latin typeface="Courier New" charset="0"/>
                <a:ea typeface="Courier New" charset="0"/>
                <a:cs typeface="Courier New"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3307" y="1659482"/>
            <a:ext cx="7708900" cy="5130800"/>
          </a:xfrm>
          <a:prstGeom prst="rect">
            <a:avLst/>
          </a:prstGeom>
        </p:spPr>
      </p:pic>
    </p:spTree>
    <p:extLst>
      <p:ext uri="{BB962C8B-B14F-4D97-AF65-F5344CB8AC3E}">
        <p14:creationId xmlns:p14="http://schemas.microsoft.com/office/powerpoint/2010/main" val="9535363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Pandas and </a:t>
            </a:r>
            <a:r>
              <a:rPr lang="en-US" dirty="0" err="1"/>
              <a:t>Seaborn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42</a:t>
            </a:fld>
            <a:endParaRPr lang="en-US" dirty="0"/>
          </a:p>
        </p:txBody>
      </p:sp>
      <p:sp>
        <p:nvSpPr>
          <p:cNvPr id="6" name="TextBox 5"/>
          <p:cNvSpPr txBox="1"/>
          <p:nvPr/>
        </p:nvSpPr>
        <p:spPr>
          <a:xfrm>
            <a:off x="4899351" y="1272310"/>
            <a:ext cx="6796783" cy="2917963"/>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 =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Iris.csv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iris.head</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a:t>
            </a:r>
            <a:r>
              <a:rPr lang="en-US" sz="1500" b="1" dirty="0">
                <a:solidFill>
                  <a:schemeClr val="bg1"/>
                </a:solidFill>
                <a:latin typeface="Courier New" charset="0"/>
                <a:ea typeface="Courier New" charset="0"/>
                <a:cs typeface="Courier New" charset="0"/>
              </a:rPr>
              <a:t>"Species"</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value_counts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iris.plot</a:t>
            </a:r>
            <a:r>
              <a:rPr lang="en-US" sz="1500" dirty="0">
                <a:solidFill>
                  <a:schemeClr val="bg1"/>
                </a:solidFill>
                <a:latin typeface="Courier New" charset="0"/>
                <a:ea typeface="Courier New" charset="0"/>
                <a:cs typeface="Courier New" charset="0"/>
              </a:rPr>
              <a:t>(kind=</a:t>
            </a:r>
            <a:r>
              <a:rPr lang="en-US" sz="1500" b="1" dirty="0">
                <a:solidFill>
                  <a:schemeClr val="bg1"/>
                </a:solidFill>
                <a:latin typeface="Courier New" charset="0"/>
                <a:ea typeface="Courier New" charset="0"/>
                <a:cs typeface="Courier New" charset="0"/>
              </a:rPr>
              <a:t>"scatter"</a:t>
            </a:r>
            <a:r>
              <a:rPr lang="en-US" sz="1500" dirty="0">
                <a:solidFill>
                  <a:schemeClr val="bg1"/>
                </a:solidFill>
                <a:latin typeface="Courier New" charset="0"/>
                <a:ea typeface="Courier New" charset="0"/>
                <a:cs typeface="Courier New" charset="0"/>
              </a:rPr>
              <a:t>, x=</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SepalLengthCm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 	y=</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SepalWidthCm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199" y="3149470"/>
            <a:ext cx="4624672" cy="346850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78744" y="3521124"/>
            <a:ext cx="3547591" cy="3295093"/>
          </a:xfrm>
          <a:prstGeom prst="rect">
            <a:avLst/>
          </a:prstGeom>
        </p:spPr>
      </p:pic>
    </p:spTree>
    <p:extLst>
      <p:ext uri="{BB962C8B-B14F-4D97-AF65-F5344CB8AC3E}">
        <p14:creationId xmlns:p14="http://schemas.microsoft.com/office/powerpoint/2010/main" val="131402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Pandas and </a:t>
            </a:r>
            <a:r>
              <a:rPr lang="en-US" dirty="0" err="1"/>
              <a:t>Seaborn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43</a:t>
            </a:fld>
            <a:endParaRPr lang="en-US" dirty="0"/>
          </a:p>
        </p:txBody>
      </p:sp>
      <p:sp>
        <p:nvSpPr>
          <p:cNvPr id="6" name="TextBox 5"/>
          <p:cNvSpPr txBox="1"/>
          <p:nvPr/>
        </p:nvSpPr>
        <p:spPr>
          <a:xfrm>
            <a:off x="6141300" y="2391427"/>
            <a:ext cx="5909676" cy="3323987"/>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 =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Iris.csv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iris.head</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a:t>
            </a:r>
            <a:r>
              <a:rPr lang="en-US" sz="1500" b="1" dirty="0">
                <a:solidFill>
                  <a:schemeClr val="bg1"/>
                </a:solidFill>
                <a:latin typeface="Courier New" charset="0"/>
                <a:ea typeface="Courier New" charset="0"/>
                <a:cs typeface="Courier New" charset="0"/>
              </a:rPr>
              <a:t>"Species"</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value_counts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col = iris[</a:t>
            </a:r>
            <a:r>
              <a:rPr lang="en-US" sz="1500" b="1" dirty="0">
                <a:solidFill>
                  <a:schemeClr val="bg1"/>
                </a:solidFill>
                <a:latin typeface="Courier New" charset="0"/>
                <a:ea typeface="Courier New" charset="0"/>
                <a:cs typeface="Courier New" charset="0"/>
              </a:rPr>
              <a:t>'Species'</a:t>
            </a:r>
            <a:r>
              <a:rPr lang="en-US" sz="1500" dirty="0">
                <a:solidFill>
                  <a:schemeClr val="bg1"/>
                </a:solidFill>
                <a:latin typeface="Courier New" charset="0"/>
                <a:ea typeface="Courier New" charset="0"/>
                <a:cs typeface="Courier New" charset="0"/>
              </a:rPr>
              <a:t>].map({</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Iris-setosa</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'r'</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Iris-virginica</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'g'</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Iris-versicolor"</a:t>
            </a:r>
            <a:r>
              <a:rPr lang="en-US" sz="1500" dirty="0" err="1">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'b</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iris.plot</a:t>
            </a:r>
            <a:r>
              <a:rPr lang="en-US" sz="1500" dirty="0">
                <a:solidFill>
                  <a:schemeClr val="bg1"/>
                </a:solidFill>
                <a:latin typeface="Courier New" charset="0"/>
                <a:ea typeface="Courier New" charset="0"/>
                <a:cs typeface="Courier New" charset="0"/>
              </a:rPr>
              <a:t>(kind=</a:t>
            </a:r>
            <a:r>
              <a:rPr lang="en-US" sz="1500" b="1" dirty="0">
                <a:solidFill>
                  <a:schemeClr val="bg1"/>
                </a:solidFill>
                <a:latin typeface="Courier New" charset="0"/>
                <a:ea typeface="Courier New" charset="0"/>
                <a:cs typeface="Courier New" charset="0"/>
              </a:rPr>
              <a:t>"scatter"</a:t>
            </a:r>
            <a:r>
              <a:rPr lang="en-US" sz="1500" dirty="0">
                <a:solidFill>
                  <a:schemeClr val="bg1"/>
                </a:solidFill>
                <a:latin typeface="Courier New" charset="0"/>
                <a:ea typeface="Courier New" charset="0"/>
                <a:cs typeface="Courier New" charset="0"/>
              </a:rPr>
              <a:t>, x=</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SepalLengthCm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 y=</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SepalWidthCm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 c=col)</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660" y="1723220"/>
            <a:ext cx="5852160" cy="4389120"/>
          </a:xfrm>
          <a:prstGeom prst="rect">
            <a:avLst/>
          </a:prstGeom>
        </p:spPr>
      </p:pic>
    </p:spTree>
    <p:extLst>
      <p:ext uri="{BB962C8B-B14F-4D97-AF65-F5344CB8AC3E}">
        <p14:creationId xmlns:p14="http://schemas.microsoft.com/office/powerpoint/2010/main" val="14222960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Pandas and </a:t>
            </a:r>
            <a:r>
              <a:rPr lang="en-US" dirty="0" err="1"/>
              <a:t>Seaborn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44</a:t>
            </a:fld>
            <a:endParaRPr lang="en-US" dirty="0"/>
          </a:p>
        </p:txBody>
      </p:sp>
      <p:sp>
        <p:nvSpPr>
          <p:cNvPr id="6" name="TextBox 5"/>
          <p:cNvSpPr txBox="1"/>
          <p:nvPr/>
        </p:nvSpPr>
        <p:spPr>
          <a:xfrm>
            <a:off x="5772809" y="2502806"/>
            <a:ext cx="5991138" cy="2862322"/>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 =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Iris.csv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iris.head</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a:t>
            </a:r>
            <a:r>
              <a:rPr lang="en-US" sz="1500" b="1" dirty="0">
                <a:solidFill>
                  <a:schemeClr val="bg1"/>
                </a:solidFill>
                <a:latin typeface="Courier New" charset="0"/>
                <a:ea typeface="Courier New" charset="0"/>
                <a:cs typeface="Courier New" charset="0"/>
              </a:rPr>
              <a:t>"Species"</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value_counts</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sns.jointplot</a:t>
            </a:r>
            <a:r>
              <a:rPr lang="en-US" sz="1500" dirty="0">
                <a:solidFill>
                  <a:schemeClr val="bg1"/>
                </a:solidFill>
                <a:latin typeface="Courier New" charset="0"/>
                <a:ea typeface="Courier New" charset="0"/>
                <a:cs typeface="Courier New" charset="0"/>
              </a:rPr>
              <a:t>(x=</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SepalLengthCm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 y=</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SepalWidthCm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 	data=iris, size=5)</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516" y="1647967"/>
            <a:ext cx="4572000" cy="4572000"/>
          </a:xfrm>
          <a:prstGeom prst="rect">
            <a:avLst/>
          </a:prstGeom>
        </p:spPr>
      </p:pic>
    </p:spTree>
    <p:extLst>
      <p:ext uri="{BB962C8B-B14F-4D97-AF65-F5344CB8AC3E}">
        <p14:creationId xmlns:p14="http://schemas.microsoft.com/office/powerpoint/2010/main" val="2997428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Practice with Pandas and </a:t>
            </a:r>
            <a:r>
              <a:rPr lang="en-US" dirty="0" err="1"/>
              <a:t>Seaborn</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45</a:t>
            </a:fld>
            <a:endParaRPr lang="en-US" dirty="0"/>
          </a:p>
        </p:txBody>
      </p:sp>
      <p:sp>
        <p:nvSpPr>
          <p:cNvPr id="6" name="TextBox 5"/>
          <p:cNvSpPr txBox="1"/>
          <p:nvPr/>
        </p:nvSpPr>
        <p:spPr>
          <a:xfrm>
            <a:off x="7124131" y="2154790"/>
            <a:ext cx="4899124" cy="3339376"/>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 =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Iris.csv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iris.head</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600" dirty="0"/>
            </a:br>
            <a:r>
              <a:rPr lang="en-US" sz="1500" dirty="0" err="1">
                <a:solidFill>
                  <a:schemeClr val="bg1"/>
                </a:solidFill>
                <a:latin typeface="Courier New" charset="0"/>
                <a:ea typeface="Courier New" charset="0"/>
                <a:cs typeface="Courier New" charset="0"/>
              </a:rPr>
              <a:t>sns.FacetGrid</a:t>
            </a:r>
            <a:r>
              <a:rPr lang="en-US" sz="1500" dirty="0">
                <a:solidFill>
                  <a:schemeClr val="bg1"/>
                </a:solidFill>
                <a:latin typeface="Courier New" charset="0"/>
                <a:ea typeface="Courier New" charset="0"/>
                <a:cs typeface="Courier New" charset="0"/>
              </a:rPr>
              <a:t>(iris, hue=</a:t>
            </a:r>
            <a:r>
              <a:rPr lang="en-US" sz="1500" b="1" dirty="0">
                <a:solidFill>
                  <a:schemeClr val="bg1"/>
                </a:solidFill>
                <a:latin typeface="Courier New" charset="0"/>
                <a:ea typeface="Courier New" charset="0"/>
                <a:cs typeface="Courier New" charset="0"/>
              </a:rPr>
              <a:t>"Species"</a:t>
            </a:r>
            <a:r>
              <a:rPr lang="en-US" sz="1500" dirty="0">
                <a:solidFill>
                  <a:schemeClr val="bg1"/>
                </a:solidFill>
                <a:latin typeface="Courier New" charset="0"/>
                <a:ea typeface="Courier New" charset="0"/>
                <a:cs typeface="Courier New" charset="0"/>
              </a:rPr>
              <a:t>, size=5)</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   .map(</a:t>
            </a:r>
            <a:r>
              <a:rPr lang="en-US" sz="1500" dirty="0" err="1">
                <a:solidFill>
                  <a:schemeClr val="bg1"/>
                </a:solidFill>
                <a:latin typeface="Courier New" charset="0"/>
                <a:ea typeface="Courier New" charset="0"/>
                <a:cs typeface="Courier New" charset="0"/>
              </a:rPr>
              <a:t>plt.scatter</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SepalLengthCm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SepalWidthCm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p>
          <a:p>
            <a:r>
              <a:rPr lang="en-US" sz="1500" dirty="0" err="1">
                <a:solidFill>
                  <a:schemeClr val="bg1"/>
                </a:solidFill>
                <a:latin typeface="Courier New" charset="0"/>
                <a:ea typeface="Courier New" charset="0"/>
                <a:cs typeface="Courier New" charset="0"/>
              </a:rPr>
              <a:t>plt.legend</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loc</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'upper left'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510" y="1538478"/>
            <a:ext cx="6775704" cy="4572000"/>
          </a:xfrm>
          <a:prstGeom prst="rect">
            <a:avLst/>
          </a:prstGeom>
        </p:spPr>
      </p:pic>
    </p:spTree>
    <p:extLst>
      <p:ext uri="{BB962C8B-B14F-4D97-AF65-F5344CB8AC3E}">
        <p14:creationId xmlns:p14="http://schemas.microsoft.com/office/powerpoint/2010/main" val="13698205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Boxplot</a:t>
            </a:r>
          </a:p>
        </p:txBody>
      </p:sp>
      <p:sp>
        <p:nvSpPr>
          <p:cNvPr id="4" name="Slide Number Placeholder 3"/>
          <p:cNvSpPr>
            <a:spLocks noGrp="1"/>
          </p:cNvSpPr>
          <p:nvPr>
            <p:ph type="sldNum" sz="quarter" idx="12"/>
          </p:nvPr>
        </p:nvSpPr>
        <p:spPr/>
        <p:txBody>
          <a:bodyPr/>
          <a:lstStyle/>
          <a:p>
            <a:fld id="{D57F1E4F-1CFF-5643-939E-02111984F565}" type="slidenum">
              <a:rPr lang="en-US" smtClean="0"/>
              <a:t>46</a:t>
            </a:fld>
            <a:endParaRPr lang="en-US" dirty="0"/>
          </a:p>
        </p:txBody>
      </p:sp>
      <p:sp>
        <p:nvSpPr>
          <p:cNvPr id="6" name="TextBox 5"/>
          <p:cNvSpPr txBox="1"/>
          <p:nvPr/>
        </p:nvSpPr>
        <p:spPr>
          <a:xfrm>
            <a:off x="7124131" y="2154790"/>
            <a:ext cx="4899124" cy="2677656"/>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 =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Iris.csv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iris.head</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600" dirty="0"/>
            </a:br>
            <a:r>
              <a:rPr lang="en-US" sz="1500" dirty="0" err="1">
                <a:solidFill>
                  <a:schemeClr val="bg1"/>
                </a:solidFill>
                <a:latin typeface="Courier New" charset="0"/>
                <a:ea typeface="Courier New" charset="0"/>
                <a:cs typeface="Courier New" charset="0"/>
              </a:rPr>
              <a:t>sns.boxplot</a:t>
            </a:r>
            <a:r>
              <a:rPr lang="en-US" sz="1500" dirty="0">
                <a:solidFill>
                  <a:schemeClr val="bg1"/>
                </a:solidFill>
                <a:latin typeface="Courier New" charset="0"/>
                <a:ea typeface="Courier New" charset="0"/>
                <a:cs typeface="Courier New" charset="0"/>
              </a:rPr>
              <a:t>(x=</a:t>
            </a:r>
            <a:r>
              <a:rPr lang="en-US" sz="1500" b="1" dirty="0">
                <a:solidFill>
                  <a:schemeClr val="bg1"/>
                </a:solidFill>
                <a:latin typeface="Courier New" charset="0"/>
                <a:ea typeface="Courier New" charset="0"/>
                <a:cs typeface="Courier New" charset="0"/>
              </a:rPr>
              <a:t>"Species"</a:t>
            </a:r>
            <a:r>
              <a:rPr lang="en-US" sz="1500" dirty="0">
                <a:solidFill>
                  <a:schemeClr val="bg1"/>
                </a:solidFill>
                <a:latin typeface="Courier New" charset="0"/>
                <a:ea typeface="Courier New" charset="0"/>
                <a:cs typeface="Courier New" charset="0"/>
              </a:rPr>
              <a:t>, 	y=</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PetalLengthCm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 data=iris)</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405" y="1629918"/>
            <a:ext cx="5852160" cy="4389120"/>
          </a:xfrm>
          <a:prstGeom prst="rect">
            <a:avLst/>
          </a:prstGeom>
        </p:spPr>
      </p:pic>
    </p:spTree>
    <p:extLst>
      <p:ext uri="{BB962C8B-B14F-4D97-AF65-F5344CB8AC3E}">
        <p14:creationId xmlns:p14="http://schemas.microsoft.com/office/powerpoint/2010/main" val="4420474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Seaborn.boxplot</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47</a:t>
            </a:fld>
            <a:endParaRPr lang="en-US" dirty="0"/>
          </a:p>
        </p:txBody>
      </p:sp>
      <p:sp>
        <p:nvSpPr>
          <p:cNvPr id="6" name="TextBox 5"/>
          <p:cNvSpPr txBox="1"/>
          <p:nvPr/>
        </p:nvSpPr>
        <p:spPr>
          <a:xfrm>
            <a:off x="6032312" y="1991014"/>
            <a:ext cx="6059183" cy="3323987"/>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 =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Iris.csv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iris.head</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 = </a:t>
            </a:r>
            <a:r>
              <a:rPr lang="en-US" sz="1500" dirty="0" err="1">
                <a:solidFill>
                  <a:schemeClr val="bg1"/>
                </a:solidFill>
                <a:latin typeface="Courier New" charset="0"/>
                <a:ea typeface="Courier New" charset="0"/>
                <a:cs typeface="Courier New" charset="0"/>
              </a:rPr>
              <a:t>sns.boxplot</a:t>
            </a:r>
            <a:r>
              <a:rPr lang="en-US" sz="1500" dirty="0">
                <a:solidFill>
                  <a:schemeClr val="bg1"/>
                </a:solidFill>
                <a:latin typeface="Courier New" charset="0"/>
                <a:ea typeface="Courier New" charset="0"/>
                <a:cs typeface="Courier New" charset="0"/>
              </a:rPr>
              <a:t>(x=</a:t>
            </a:r>
            <a:r>
              <a:rPr lang="en-US" sz="1500" b="1" dirty="0">
                <a:solidFill>
                  <a:schemeClr val="bg1"/>
                </a:solidFill>
                <a:latin typeface="Courier New" charset="0"/>
                <a:ea typeface="Courier New" charset="0"/>
                <a:cs typeface="Courier New" charset="0"/>
              </a:rPr>
              <a:t>"Species"</a:t>
            </a:r>
            <a:r>
              <a:rPr lang="en-US" sz="1500" dirty="0">
                <a:solidFill>
                  <a:schemeClr val="bg1"/>
                </a:solidFill>
                <a:latin typeface="Courier New" charset="0"/>
                <a:ea typeface="Courier New" charset="0"/>
                <a:cs typeface="Courier New" charset="0"/>
              </a:rPr>
              <a:t>, 	y=</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PetalLengthCm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 	data=iris)</a:t>
            </a: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ax = </a:t>
            </a:r>
            <a:r>
              <a:rPr lang="en-US" sz="1500" dirty="0" err="1">
                <a:solidFill>
                  <a:schemeClr val="bg1"/>
                </a:solidFill>
                <a:latin typeface="Courier New" charset="0"/>
                <a:ea typeface="Courier New" charset="0"/>
                <a:cs typeface="Courier New" charset="0"/>
              </a:rPr>
              <a:t>sns.stripplot</a:t>
            </a:r>
            <a:r>
              <a:rPr lang="en-US" sz="1500" dirty="0">
                <a:solidFill>
                  <a:schemeClr val="bg1"/>
                </a:solidFill>
                <a:latin typeface="Courier New" charset="0"/>
                <a:ea typeface="Courier New" charset="0"/>
                <a:cs typeface="Courier New" charset="0"/>
              </a:rPr>
              <a:t>(x=</a:t>
            </a:r>
            <a:r>
              <a:rPr lang="en-US" sz="1500" b="1" dirty="0">
                <a:solidFill>
                  <a:schemeClr val="bg1"/>
                </a:solidFill>
                <a:latin typeface="Courier New" charset="0"/>
                <a:ea typeface="Courier New" charset="0"/>
                <a:cs typeface="Courier New" charset="0"/>
              </a:rPr>
              <a:t>"Species"</a:t>
            </a:r>
            <a:r>
              <a:rPr lang="en-US" sz="1500" dirty="0">
                <a:solidFill>
                  <a:schemeClr val="bg1"/>
                </a:solidFill>
                <a:latin typeface="Courier New" charset="0"/>
                <a:ea typeface="Courier New" charset="0"/>
                <a:cs typeface="Courier New" charset="0"/>
              </a:rPr>
              <a:t>, 	y=</a:t>
            </a:r>
            <a:r>
              <a:rPr lang="en-US" sz="1500" b="1" dirty="0">
                <a:solidFill>
                  <a:schemeClr val="bg1"/>
                </a:solidFill>
                <a:latin typeface="Courier New" charset="0"/>
                <a:ea typeface="Courier New" charset="0"/>
                <a:cs typeface="Courier New" charset="0"/>
              </a:rPr>
              <a:t>"</a:t>
            </a:r>
            <a:r>
              <a:rPr lang="en-US" sz="1500" b="1" dirty="0" err="1">
                <a:solidFill>
                  <a:schemeClr val="bg1"/>
                </a:solidFill>
                <a:latin typeface="Courier New" charset="0"/>
                <a:ea typeface="Courier New" charset="0"/>
                <a:cs typeface="Courier New" charset="0"/>
              </a:rPr>
              <a:t>PetalLengthCm</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 data=iris, 	jitter=</a:t>
            </a:r>
            <a:r>
              <a:rPr lang="en-US" sz="1500" b="1" dirty="0">
                <a:solidFill>
                  <a:schemeClr val="bg1"/>
                </a:solidFill>
                <a:latin typeface="Courier New" charset="0"/>
                <a:ea typeface="Courier New" charset="0"/>
                <a:cs typeface="Courier New" charset="0"/>
              </a:rPr>
              <a:t>True</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edgecolor</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"gray"</a:t>
            </a:r>
            <a:r>
              <a:rPr lang="en-US" sz="1500" dirty="0">
                <a:solidFill>
                  <a:schemeClr val="bg1"/>
                </a:solidFill>
                <a:latin typeface="Courier New" charset="0"/>
                <a:ea typeface="Courier New" charset="0"/>
                <a:cs typeface="Courier New" charset="0"/>
              </a:rPr>
              <a:t>)</a:t>
            </a:r>
          </a:p>
          <a:p>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912" y="1436616"/>
            <a:ext cx="5852160" cy="4389120"/>
          </a:xfrm>
          <a:prstGeom prst="rect">
            <a:avLst/>
          </a:prstGeom>
        </p:spPr>
      </p:pic>
    </p:spTree>
    <p:extLst>
      <p:ext uri="{BB962C8B-B14F-4D97-AF65-F5344CB8AC3E}">
        <p14:creationId xmlns:p14="http://schemas.microsoft.com/office/powerpoint/2010/main" val="7166804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Seaborn.violinplot</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48</a:t>
            </a:fld>
            <a:endParaRPr lang="en-US" dirty="0"/>
          </a:p>
        </p:txBody>
      </p:sp>
      <p:sp>
        <p:nvSpPr>
          <p:cNvPr id="6" name="TextBox 5"/>
          <p:cNvSpPr txBox="1"/>
          <p:nvPr/>
        </p:nvSpPr>
        <p:spPr>
          <a:xfrm>
            <a:off x="6032312" y="1991014"/>
            <a:ext cx="6059183" cy="2631490"/>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 =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Iris.csv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iris.head</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sns.violinplot</a:t>
            </a:r>
            <a:r>
              <a:rPr lang="en-US" sz="1500" dirty="0">
                <a:solidFill>
                  <a:schemeClr val="bg1"/>
                </a:solidFill>
                <a:latin typeface="Courier New" charset="0"/>
                <a:ea typeface="Courier New" charset="0"/>
                <a:cs typeface="Courier New" charset="0"/>
              </a:rPr>
              <a:t>(x="Species", y="</a:t>
            </a:r>
            <a:r>
              <a:rPr lang="en-US" sz="1500" dirty="0" err="1">
                <a:solidFill>
                  <a:schemeClr val="bg1"/>
                </a:solidFill>
                <a:latin typeface="Courier New" charset="0"/>
                <a:ea typeface="Courier New" charset="0"/>
                <a:cs typeface="Courier New" charset="0"/>
              </a:rPr>
              <a:t>PetalLengthCm</a:t>
            </a:r>
            <a:r>
              <a:rPr lang="en-US" sz="1500" dirty="0">
                <a:solidFill>
                  <a:schemeClr val="bg1"/>
                </a:solidFill>
                <a:latin typeface="Courier New" charset="0"/>
                <a:ea typeface="Courier New" charset="0"/>
                <a:cs typeface="Courier New" charset="0"/>
              </a:rPr>
              <a:t>", data=iris, size=6)</a:t>
            </a:r>
          </a:p>
          <a:p>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616" y="1341082"/>
            <a:ext cx="5852160" cy="4389120"/>
          </a:xfrm>
          <a:prstGeom prst="rect">
            <a:avLst/>
          </a:prstGeom>
        </p:spPr>
      </p:pic>
    </p:spTree>
    <p:extLst>
      <p:ext uri="{BB962C8B-B14F-4D97-AF65-F5344CB8AC3E}">
        <p14:creationId xmlns:p14="http://schemas.microsoft.com/office/powerpoint/2010/main" val="78381033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Seaborn.pairplot</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49</a:t>
            </a:fld>
            <a:endParaRPr lang="en-US" dirty="0"/>
          </a:p>
        </p:txBody>
      </p:sp>
      <p:sp>
        <p:nvSpPr>
          <p:cNvPr id="6" name="TextBox 5"/>
          <p:cNvSpPr txBox="1"/>
          <p:nvPr/>
        </p:nvSpPr>
        <p:spPr>
          <a:xfrm>
            <a:off x="6781799" y="1991014"/>
            <a:ext cx="5309695" cy="2631490"/>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iris =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Iris.csv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iris.head</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sns.pairplot</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iris.drop</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"Id"</a:t>
            </a:r>
            <a:r>
              <a:rPr lang="en-US" sz="1500" dirty="0">
                <a:solidFill>
                  <a:schemeClr val="bg1"/>
                </a:solidFill>
                <a:latin typeface="Courier New" charset="0"/>
                <a:ea typeface="Courier New" charset="0"/>
                <a:cs typeface="Courier New" charset="0"/>
              </a:rPr>
              <a:t>, axis=1), 	hue=</a:t>
            </a:r>
            <a:r>
              <a:rPr lang="en-US" sz="1500" b="1" dirty="0">
                <a:solidFill>
                  <a:schemeClr val="bg1"/>
                </a:solidFill>
                <a:latin typeface="Courier New" charset="0"/>
                <a:ea typeface="Courier New" charset="0"/>
                <a:cs typeface="Courier New" charset="0"/>
              </a:rPr>
              <a:t>"Species"</a:t>
            </a:r>
            <a:r>
              <a:rPr lang="en-US" sz="1500" dirty="0">
                <a:solidFill>
                  <a:schemeClr val="bg1"/>
                </a:solidFill>
                <a:latin typeface="Courier New" charset="0"/>
                <a:ea typeface="Courier New" charset="0"/>
                <a:cs typeface="Courier New" charset="0"/>
              </a:rPr>
              <a:t>, size=3)</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091" y="1320283"/>
            <a:ext cx="6473778" cy="5292057"/>
          </a:xfrm>
          <a:prstGeom prst="rect">
            <a:avLst/>
          </a:prstGeom>
        </p:spPr>
      </p:pic>
    </p:spTree>
    <p:extLst>
      <p:ext uri="{BB962C8B-B14F-4D97-AF65-F5344CB8AC3E}">
        <p14:creationId xmlns:p14="http://schemas.microsoft.com/office/powerpoint/2010/main" val="20175371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Scientific Visualization</a:t>
            </a:r>
          </a:p>
        </p:txBody>
      </p:sp>
      <p:sp>
        <p:nvSpPr>
          <p:cNvPr id="3" name="Content Placeholder 2"/>
          <p:cNvSpPr>
            <a:spLocks noGrp="1"/>
          </p:cNvSpPr>
          <p:nvPr>
            <p:ph idx="1"/>
          </p:nvPr>
        </p:nvSpPr>
        <p:spPr>
          <a:xfrm>
            <a:off x="143943" y="1693155"/>
            <a:ext cx="4278156" cy="4767606"/>
          </a:xfrm>
        </p:spPr>
        <p:txBody>
          <a:bodyPr>
            <a:normAutofit/>
          </a:bodyPr>
          <a:lstStyle/>
          <a:p>
            <a:r>
              <a:rPr lang="en-US" sz="2600" dirty="0"/>
              <a:t>Visualization of scientific data</a:t>
            </a:r>
          </a:p>
          <a:p>
            <a:r>
              <a:rPr lang="en-US" sz="2600" dirty="0"/>
              <a:t>Data measured from real world scientific devices or come from expensive simulations</a:t>
            </a:r>
          </a:p>
          <a:p>
            <a:r>
              <a:rPr lang="en-US" sz="2600" dirty="0"/>
              <a:t>Coordinate data</a:t>
            </a:r>
          </a:p>
          <a:p>
            <a:pPr lvl="1"/>
            <a:r>
              <a:rPr lang="en-US" sz="2400" dirty="0"/>
              <a:t>Spatial coordinates</a:t>
            </a:r>
          </a:p>
          <a:p>
            <a:pPr lvl="1"/>
            <a:r>
              <a:rPr lang="en-US" sz="2400" dirty="0"/>
              <a:t>Temperature, pressure</a:t>
            </a:r>
          </a:p>
          <a:p>
            <a:pPr lvl="1"/>
            <a:r>
              <a:rPr lang="en-US" sz="2400" dirty="0"/>
              <a:t>time</a:t>
            </a:r>
          </a:p>
        </p:txBody>
      </p:sp>
      <p:sp>
        <p:nvSpPr>
          <p:cNvPr id="4" name="Slide Number Placeholder 3"/>
          <p:cNvSpPr>
            <a:spLocks noGrp="1"/>
          </p:cNvSpPr>
          <p:nvPr>
            <p:ph type="sldNum" sz="quarter" idx="12"/>
          </p:nvPr>
        </p:nvSpPr>
        <p:spPr/>
        <p:txBody>
          <a:bodyPr/>
          <a:lstStyle/>
          <a:p>
            <a:fld id="{D57F1E4F-1CFF-5643-939E-02111984F565}" type="slidenum">
              <a:rPr lang="en-US" smtClean="0"/>
              <a:t>5</a:t>
            </a:fld>
            <a:endParaRPr lang="en-US" dirty="0"/>
          </a:p>
        </p:txBody>
      </p:sp>
      <p:pic>
        <p:nvPicPr>
          <p:cNvPr id="5" name="video-1499157518.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395448" y="1693155"/>
            <a:ext cx="7661639" cy="4309672"/>
          </a:xfrm>
          <a:prstGeom prst="rect">
            <a:avLst/>
          </a:prstGeom>
        </p:spPr>
      </p:pic>
    </p:spTree>
    <p:extLst>
      <p:ext uri="{BB962C8B-B14F-4D97-AF65-F5344CB8AC3E}">
        <p14:creationId xmlns:p14="http://schemas.microsoft.com/office/powerpoint/2010/main" val="1663359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a:t>
            </a:r>
          </a:p>
        </p:txBody>
      </p:sp>
      <p:sp>
        <p:nvSpPr>
          <p:cNvPr id="4" name="Slide Number Placeholder 3"/>
          <p:cNvSpPr>
            <a:spLocks noGrp="1"/>
          </p:cNvSpPr>
          <p:nvPr>
            <p:ph type="sldNum" sz="quarter" idx="12"/>
          </p:nvPr>
        </p:nvSpPr>
        <p:spPr/>
        <p:txBody>
          <a:bodyPr/>
          <a:lstStyle/>
          <a:p>
            <a:fld id="{D57F1E4F-1CFF-5643-939E-02111984F565}" type="slidenum">
              <a:rPr lang="en-US" smtClean="0"/>
              <a:t>50</a:t>
            </a:fld>
            <a:endParaRPr lang="en-US" dirty="0"/>
          </a:p>
        </p:txBody>
      </p:sp>
      <p:sp>
        <p:nvSpPr>
          <p:cNvPr id="5" name="Oval 4"/>
          <p:cNvSpPr/>
          <p:nvPr/>
        </p:nvSpPr>
        <p:spPr>
          <a:xfrm>
            <a:off x="3822700" y="23241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769100" y="48768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166100" y="29337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854700" y="1320324"/>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5" idx="7"/>
            <a:endCxn id="8" idx="2"/>
          </p:cNvCxnSpPr>
          <p:nvPr/>
        </p:nvCxnSpPr>
        <p:spPr>
          <a:xfrm flipV="1">
            <a:off x="4093703" y="1479074"/>
            <a:ext cx="1760997" cy="8915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6"/>
            <a:endCxn id="7" idx="2"/>
          </p:cNvCxnSpPr>
          <p:nvPr/>
        </p:nvCxnSpPr>
        <p:spPr>
          <a:xfrm>
            <a:off x="4140200" y="2482850"/>
            <a:ext cx="402590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5"/>
            <a:endCxn id="6" idx="1"/>
          </p:cNvCxnSpPr>
          <p:nvPr/>
        </p:nvCxnSpPr>
        <p:spPr>
          <a:xfrm>
            <a:off x="4093703" y="2595103"/>
            <a:ext cx="2721894" cy="23281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1"/>
            <a:endCxn id="8" idx="6"/>
          </p:cNvCxnSpPr>
          <p:nvPr/>
        </p:nvCxnSpPr>
        <p:spPr>
          <a:xfrm flipH="1" flipV="1">
            <a:off x="6172200" y="1479074"/>
            <a:ext cx="2040397" cy="15011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0"/>
            <a:endCxn id="8" idx="4"/>
          </p:cNvCxnSpPr>
          <p:nvPr/>
        </p:nvCxnSpPr>
        <p:spPr>
          <a:xfrm flipH="1" flipV="1">
            <a:off x="6013450" y="1637824"/>
            <a:ext cx="914400" cy="3238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330700" y="1491774"/>
            <a:ext cx="800219" cy="369332"/>
          </a:xfrm>
          <a:prstGeom prst="rect">
            <a:avLst/>
          </a:prstGeom>
          <a:noFill/>
        </p:spPr>
        <p:txBody>
          <a:bodyPr wrap="none" rtlCol="0">
            <a:spAutoFit/>
          </a:bodyPr>
          <a:lstStyle/>
          <a:p>
            <a:r>
              <a:rPr lang="en-US" b="1"/>
              <a:t>edge</a:t>
            </a:r>
          </a:p>
        </p:txBody>
      </p:sp>
      <p:sp>
        <p:nvSpPr>
          <p:cNvPr id="28" name="TextBox 27"/>
          <p:cNvSpPr txBox="1"/>
          <p:nvPr/>
        </p:nvSpPr>
        <p:spPr>
          <a:xfrm>
            <a:off x="2973562" y="2331235"/>
            <a:ext cx="769763" cy="369332"/>
          </a:xfrm>
          <a:prstGeom prst="rect">
            <a:avLst/>
          </a:prstGeom>
          <a:noFill/>
        </p:spPr>
        <p:txBody>
          <a:bodyPr wrap="none" rtlCol="0">
            <a:spAutoFit/>
          </a:bodyPr>
          <a:lstStyle/>
          <a:p>
            <a:r>
              <a:rPr lang="en-US" b="1" dirty="0"/>
              <a:t>node</a:t>
            </a:r>
          </a:p>
        </p:txBody>
      </p:sp>
    </p:spTree>
    <p:extLst>
      <p:ext uri="{BB962C8B-B14F-4D97-AF65-F5344CB8AC3E}">
        <p14:creationId xmlns:p14="http://schemas.microsoft.com/office/powerpoint/2010/main" val="15174231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a:t>
            </a:r>
          </a:p>
        </p:txBody>
      </p:sp>
      <p:sp>
        <p:nvSpPr>
          <p:cNvPr id="4" name="Slide Number Placeholder 3"/>
          <p:cNvSpPr>
            <a:spLocks noGrp="1"/>
          </p:cNvSpPr>
          <p:nvPr>
            <p:ph type="sldNum" sz="quarter" idx="12"/>
          </p:nvPr>
        </p:nvSpPr>
        <p:spPr/>
        <p:txBody>
          <a:bodyPr/>
          <a:lstStyle/>
          <a:p>
            <a:fld id="{D57F1E4F-1CFF-5643-939E-02111984F565}" type="slidenum">
              <a:rPr lang="en-US" smtClean="0"/>
              <a:t>51</a:t>
            </a:fld>
            <a:endParaRPr lang="en-US" dirty="0"/>
          </a:p>
        </p:txBody>
      </p:sp>
      <p:sp>
        <p:nvSpPr>
          <p:cNvPr id="5" name="Oval 4"/>
          <p:cNvSpPr/>
          <p:nvPr/>
        </p:nvSpPr>
        <p:spPr>
          <a:xfrm>
            <a:off x="3822700" y="23241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769100" y="48768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166100" y="29337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854700" y="1320324"/>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5" idx="7"/>
            <a:endCxn id="8" idx="2"/>
          </p:cNvCxnSpPr>
          <p:nvPr/>
        </p:nvCxnSpPr>
        <p:spPr>
          <a:xfrm flipV="1">
            <a:off x="4093703" y="1479074"/>
            <a:ext cx="1760997" cy="8915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5" idx="6"/>
            <a:endCxn id="7" idx="2"/>
          </p:cNvCxnSpPr>
          <p:nvPr/>
        </p:nvCxnSpPr>
        <p:spPr>
          <a:xfrm>
            <a:off x="4140200" y="2482850"/>
            <a:ext cx="402590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5" idx="5"/>
            <a:endCxn id="6" idx="1"/>
          </p:cNvCxnSpPr>
          <p:nvPr/>
        </p:nvCxnSpPr>
        <p:spPr>
          <a:xfrm>
            <a:off x="4093703" y="2595103"/>
            <a:ext cx="2721894" cy="23281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a:stCxn id="7" idx="1"/>
            <a:endCxn id="8" idx="6"/>
          </p:cNvCxnSpPr>
          <p:nvPr/>
        </p:nvCxnSpPr>
        <p:spPr>
          <a:xfrm flipH="1" flipV="1">
            <a:off x="6172200" y="1479074"/>
            <a:ext cx="2040397" cy="15011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6" idx="0"/>
            <a:endCxn id="8" idx="4"/>
          </p:cNvCxnSpPr>
          <p:nvPr/>
        </p:nvCxnSpPr>
        <p:spPr>
          <a:xfrm flipH="1" flipV="1">
            <a:off x="6013450" y="1637824"/>
            <a:ext cx="914400" cy="3238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330700" y="1491774"/>
            <a:ext cx="800219" cy="369332"/>
          </a:xfrm>
          <a:prstGeom prst="rect">
            <a:avLst/>
          </a:prstGeom>
          <a:noFill/>
        </p:spPr>
        <p:txBody>
          <a:bodyPr wrap="none" rtlCol="0">
            <a:spAutoFit/>
          </a:bodyPr>
          <a:lstStyle/>
          <a:p>
            <a:r>
              <a:rPr lang="en-US" b="1"/>
              <a:t>edge</a:t>
            </a:r>
          </a:p>
        </p:txBody>
      </p:sp>
      <p:sp>
        <p:nvSpPr>
          <p:cNvPr id="28" name="TextBox 27"/>
          <p:cNvSpPr txBox="1"/>
          <p:nvPr/>
        </p:nvSpPr>
        <p:spPr>
          <a:xfrm>
            <a:off x="2973562" y="2331235"/>
            <a:ext cx="769763" cy="369332"/>
          </a:xfrm>
          <a:prstGeom prst="rect">
            <a:avLst/>
          </a:prstGeom>
          <a:noFill/>
        </p:spPr>
        <p:txBody>
          <a:bodyPr wrap="none" rtlCol="0">
            <a:spAutoFit/>
          </a:bodyPr>
          <a:lstStyle/>
          <a:p>
            <a:r>
              <a:rPr lang="en-US" b="1" dirty="0"/>
              <a:t>node</a:t>
            </a:r>
          </a:p>
        </p:txBody>
      </p:sp>
      <p:cxnSp>
        <p:nvCxnSpPr>
          <p:cNvPr id="15" name="Straight Connector 14"/>
          <p:cNvCxnSpPr>
            <a:stCxn id="6" idx="7"/>
            <a:endCxn id="7" idx="3"/>
          </p:cNvCxnSpPr>
          <p:nvPr/>
        </p:nvCxnSpPr>
        <p:spPr>
          <a:xfrm flipV="1">
            <a:off x="7040103" y="3204703"/>
            <a:ext cx="1172494" cy="1718594"/>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8166100" y="3949700"/>
            <a:ext cx="2527300" cy="1200329"/>
          </a:xfrm>
          <a:prstGeom prst="rect">
            <a:avLst/>
          </a:prstGeom>
          <a:noFill/>
        </p:spPr>
        <p:txBody>
          <a:bodyPr wrap="square" rtlCol="0">
            <a:spAutoFit/>
          </a:bodyPr>
          <a:lstStyle/>
          <a:p>
            <a:r>
              <a:rPr lang="en-US" dirty="0"/>
              <a:t>If we add this edge then this would be a complete graph, also called a clique</a:t>
            </a:r>
          </a:p>
        </p:txBody>
      </p:sp>
      <p:cxnSp>
        <p:nvCxnSpPr>
          <p:cNvPr id="13" name="Curved Connector 12"/>
          <p:cNvCxnSpPr>
            <a:stCxn id="11" idx="1"/>
          </p:cNvCxnSpPr>
          <p:nvPr/>
        </p:nvCxnSpPr>
        <p:spPr>
          <a:xfrm rot="10800000">
            <a:off x="7835900" y="4076701"/>
            <a:ext cx="330200" cy="473165"/>
          </a:xfrm>
          <a:prstGeom prst="curvedConnector2">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45055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Directed Graphs and Hierarchies</a:t>
            </a:r>
          </a:p>
        </p:txBody>
      </p:sp>
      <p:sp>
        <p:nvSpPr>
          <p:cNvPr id="3" name="Content Placeholder 2"/>
          <p:cNvSpPr>
            <a:spLocks noGrp="1"/>
          </p:cNvSpPr>
          <p:nvPr>
            <p:ph idx="1"/>
          </p:nvPr>
        </p:nvSpPr>
        <p:spPr>
          <a:xfrm>
            <a:off x="455613" y="1760818"/>
            <a:ext cx="4256087" cy="4195481"/>
          </a:xfrm>
        </p:spPr>
        <p:txBody>
          <a:bodyPr/>
          <a:lstStyle/>
          <a:p>
            <a:r>
              <a:rPr lang="en-US" dirty="0"/>
              <a:t>Directed vs Undirected</a:t>
            </a:r>
          </a:p>
          <a:p>
            <a:r>
              <a:rPr lang="en-US" dirty="0"/>
              <a:t>Cyclic vs acyclic</a:t>
            </a:r>
          </a:p>
          <a:p>
            <a:r>
              <a:rPr lang="en-US" dirty="0"/>
              <a:t>Tree</a:t>
            </a:r>
          </a:p>
          <a:p>
            <a:pPr lvl="1"/>
            <a:r>
              <a:rPr lang="en-US" dirty="0"/>
              <a:t>Minimally connected</a:t>
            </a:r>
          </a:p>
          <a:p>
            <a:pPr lvl="1"/>
            <a:r>
              <a:rPr lang="en-US" dirty="0"/>
              <a:t>N nodes, n-1 edges</a:t>
            </a:r>
          </a:p>
          <a:p>
            <a:pPr lvl="1"/>
            <a:r>
              <a:rPr lang="en-US" dirty="0"/>
              <a:t>Single parent node can have multiple child nodes</a:t>
            </a:r>
          </a:p>
          <a:p>
            <a:r>
              <a:rPr lang="en-US" dirty="0"/>
              <a:t>Hierarchy</a:t>
            </a:r>
          </a:p>
          <a:p>
            <a:pPr lvl="1"/>
            <a:r>
              <a:rPr lang="en-US" dirty="0"/>
              <a:t>Acyclic directed graph</a:t>
            </a:r>
          </a:p>
          <a:p>
            <a:pPr lvl="1"/>
            <a:r>
              <a:rPr lang="en-US" dirty="0"/>
              <a:t>Having a root node</a:t>
            </a:r>
          </a:p>
        </p:txBody>
      </p:sp>
      <p:sp>
        <p:nvSpPr>
          <p:cNvPr id="4" name="Slide Number Placeholder 3"/>
          <p:cNvSpPr>
            <a:spLocks noGrp="1"/>
          </p:cNvSpPr>
          <p:nvPr>
            <p:ph type="sldNum" sz="quarter" idx="12"/>
          </p:nvPr>
        </p:nvSpPr>
        <p:spPr/>
        <p:txBody>
          <a:bodyPr/>
          <a:lstStyle/>
          <a:p>
            <a:fld id="{D57F1E4F-1CFF-5643-939E-02111984F565}" type="slidenum">
              <a:rPr lang="en-US" smtClean="0"/>
              <a:t>52</a:t>
            </a:fld>
            <a:endParaRPr lang="en-US" dirty="0"/>
          </a:p>
        </p:txBody>
      </p:sp>
      <p:grpSp>
        <p:nvGrpSpPr>
          <p:cNvPr id="16" name="Group 15"/>
          <p:cNvGrpSpPr/>
          <p:nvPr/>
        </p:nvGrpSpPr>
        <p:grpSpPr>
          <a:xfrm rot="18668618">
            <a:off x="6056044" y="1312067"/>
            <a:ext cx="1397000" cy="1308576"/>
            <a:chOff x="3822700" y="1320324"/>
            <a:chExt cx="4660900" cy="3873976"/>
          </a:xfrm>
        </p:grpSpPr>
        <p:sp>
          <p:nvSpPr>
            <p:cNvPr id="5" name="Oval 4"/>
            <p:cNvSpPr/>
            <p:nvPr/>
          </p:nvSpPr>
          <p:spPr>
            <a:xfrm>
              <a:off x="3822700" y="23241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6769100" y="48768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8166100" y="29337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5854700" y="1320324"/>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a:stCxn id="8" idx="7"/>
              <a:endCxn id="11" idx="2"/>
            </p:cNvCxnSpPr>
            <p:nvPr/>
          </p:nvCxnSpPr>
          <p:spPr>
            <a:xfrm flipV="1">
              <a:off x="4093703" y="1479074"/>
              <a:ext cx="1760997" cy="8915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a:stCxn id="8" idx="6"/>
              <a:endCxn id="10" idx="2"/>
            </p:cNvCxnSpPr>
            <p:nvPr/>
          </p:nvCxnSpPr>
          <p:spPr>
            <a:xfrm>
              <a:off x="4140200" y="2482850"/>
              <a:ext cx="4025900" cy="6096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8" idx="5"/>
              <a:endCxn id="9" idx="1"/>
            </p:cNvCxnSpPr>
            <p:nvPr/>
          </p:nvCxnSpPr>
          <p:spPr>
            <a:xfrm>
              <a:off x="4093703" y="2595103"/>
              <a:ext cx="2721894" cy="232819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10" idx="1"/>
              <a:endCxn id="11" idx="6"/>
            </p:cNvCxnSpPr>
            <p:nvPr/>
          </p:nvCxnSpPr>
          <p:spPr>
            <a:xfrm flipH="1" flipV="1">
              <a:off x="6172200" y="1479074"/>
              <a:ext cx="2040397" cy="15011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0"/>
              <a:endCxn id="11" idx="4"/>
            </p:cNvCxnSpPr>
            <p:nvPr/>
          </p:nvCxnSpPr>
          <p:spPr>
            <a:xfrm flipH="1" flipV="1">
              <a:off x="6013450" y="1637824"/>
              <a:ext cx="914400" cy="3238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rot="19686485">
            <a:off x="8405192" y="1225937"/>
            <a:ext cx="1397000" cy="1308576"/>
            <a:chOff x="3822700" y="1320324"/>
            <a:chExt cx="4660900" cy="3873976"/>
          </a:xfrm>
        </p:grpSpPr>
        <p:sp>
          <p:nvSpPr>
            <p:cNvPr id="18" name="Oval 17"/>
            <p:cNvSpPr/>
            <p:nvPr/>
          </p:nvSpPr>
          <p:spPr>
            <a:xfrm>
              <a:off x="3822700" y="23241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769100" y="48768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8166100" y="29337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5854700" y="1320324"/>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p:cNvCxnSpPr>
              <a:stCxn id="23" idx="7"/>
              <a:endCxn id="26" idx="2"/>
            </p:cNvCxnSpPr>
            <p:nvPr/>
          </p:nvCxnSpPr>
          <p:spPr>
            <a:xfrm flipV="1">
              <a:off x="4093703" y="1479074"/>
              <a:ext cx="1760997" cy="891523"/>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23" idx="6"/>
              <a:endCxn id="25" idx="2"/>
            </p:cNvCxnSpPr>
            <p:nvPr/>
          </p:nvCxnSpPr>
          <p:spPr>
            <a:xfrm>
              <a:off x="4140200" y="2482850"/>
              <a:ext cx="4025900" cy="609600"/>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a:stCxn id="23" idx="5"/>
              <a:endCxn id="24" idx="1"/>
            </p:cNvCxnSpPr>
            <p:nvPr/>
          </p:nvCxnSpPr>
          <p:spPr>
            <a:xfrm>
              <a:off x="4093703" y="2595103"/>
              <a:ext cx="2721894" cy="2328194"/>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stCxn id="25" idx="1"/>
              <a:endCxn id="26" idx="6"/>
            </p:cNvCxnSpPr>
            <p:nvPr/>
          </p:nvCxnSpPr>
          <p:spPr>
            <a:xfrm flipH="1" flipV="1">
              <a:off x="6172200" y="1479074"/>
              <a:ext cx="2040397" cy="1501123"/>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4" idx="0"/>
              <a:endCxn id="26" idx="4"/>
            </p:cNvCxnSpPr>
            <p:nvPr/>
          </p:nvCxnSpPr>
          <p:spPr>
            <a:xfrm flipH="1" flipV="1">
              <a:off x="6013450" y="1637824"/>
              <a:ext cx="914400" cy="3238976"/>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407" name="Group 406"/>
          <p:cNvGrpSpPr/>
          <p:nvPr/>
        </p:nvGrpSpPr>
        <p:grpSpPr>
          <a:xfrm>
            <a:off x="4099144" y="2256802"/>
            <a:ext cx="1380750" cy="1445868"/>
            <a:chOff x="5382788" y="2425571"/>
            <a:chExt cx="1380750" cy="1445868"/>
          </a:xfrm>
        </p:grpSpPr>
        <p:grpSp>
          <p:nvGrpSpPr>
            <p:cNvPr id="406" name="Group 405"/>
            <p:cNvGrpSpPr/>
            <p:nvPr/>
          </p:nvGrpSpPr>
          <p:grpSpPr>
            <a:xfrm>
              <a:off x="5382788" y="2425571"/>
              <a:ext cx="1380750" cy="1445868"/>
              <a:chOff x="5382788" y="2425571"/>
              <a:chExt cx="1380750" cy="1445868"/>
            </a:xfrm>
          </p:grpSpPr>
          <p:sp>
            <p:nvSpPr>
              <p:cNvPr id="28" name="Oval 27"/>
              <p:cNvSpPr/>
              <p:nvPr/>
            </p:nvSpPr>
            <p:spPr>
              <a:xfrm rot="18668618">
                <a:off x="5431946" y="3458759"/>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rot="18668618">
                <a:off x="6662333" y="3361045"/>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rot="18668618">
                <a:off x="6443555" y="2613876"/>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rot="18668618">
                <a:off x="5577333" y="2777024"/>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p:cNvCxnSpPr>
                <a:stCxn id="33" idx="7"/>
              </p:cNvCxnSpPr>
              <p:nvPr/>
            </p:nvCxnSpPr>
            <p:spPr>
              <a:xfrm rot="18668618" flipV="1">
                <a:off x="5269450" y="3013717"/>
                <a:ext cx="527819" cy="301144"/>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33" idx="6"/>
                <a:endCxn id="35" idx="2"/>
              </p:cNvCxnSpPr>
              <p:nvPr/>
            </p:nvCxnSpPr>
            <p:spPr>
              <a:xfrm rot="18668618">
                <a:off x="5381996" y="2986984"/>
                <a:ext cx="1206673" cy="205915"/>
              </a:xfrm>
              <a:prstGeom prst="line">
                <a:avLst/>
              </a:prstGeom>
              <a:ln w="3810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33" idx="5"/>
                <a:endCxn id="34" idx="1"/>
              </p:cNvCxnSpPr>
              <p:nvPr/>
            </p:nvCxnSpPr>
            <p:spPr>
              <a:xfrm rot="18668618">
                <a:off x="5686808" y="3070310"/>
                <a:ext cx="815827" cy="78643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35" idx="1"/>
              </p:cNvCxnSpPr>
              <p:nvPr/>
            </p:nvCxnSpPr>
            <p:spPr>
              <a:xfrm rot="18668618" flipH="1" flipV="1">
                <a:off x="5742551" y="2477823"/>
                <a:ext cx="611563" cy="507059"/>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373" name="Straight Connector 372"/>
            <p:cNvCxnSpPr>
              <a:stCxn id="29" idx="7"/>
              <a:endCxn id="30" idx="4"/>
            </p:cNvCxnSpPr>
            <p:nvPr/>
          </p:nvCxnSpPr>
          <p:spPr>
            <a:xfrm flipH="1" flipV="1">
              <a:off x="6531519" y="2702781"/>
              <a:ext cx="171978" cy="661603"/>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78" name="Arc 377"/>
            <p:cNvSpPr/>
            <p:nvPr/>
          </p:nvSpPr>
          <p:spPr>
            <a:xfrm rot="9907175" flipH="1">
              <a:off x="6033156" y="3006150"/>
              <a:ext cx="527585" cy="336593"/>
            </a:xfrm>
            <a:prstGeom prst="arc">
              <a:avLst>
                <a:gd name="adj1" fmla="val 16200000"/>
                <a:gd name="adj2" fmla="val 13212057"/>
              </a:avLst>
            </a:prstGeom>
            <a:ln w="28575">
              <a:solidFill>
                <a:schemeClr val="accent2">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79" name="Group 378"/>
          <p:cNvGrpSpPr/>
          <p:nvPr/>
        </p:nvGrpSpPr>
        <p:grpSpPr>
          <a:xfrm>
            <a:off x="6311229" y="3482137"/>
            <a:ext cx="1397000" cy="1308576"/>
            <a:chOff x="3822700" y="1320324"/>
            <a:chExt cx="4660900" cy="3873976"/>
          </a:xfrm>
        </p:grpSpPr>
        <p:sp>
          <p:nvSpPr>
            <p:cNvPr id="380" name="Oval 379"/>
            <p:cNvSpPr/>
            <p:nvPr/>
          </p:nvSpPr>
          <p:spPr>
            <a:xfrm>
              <a:off x="3822700" y="23241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p:cNvSpPr/>
            <p:nvPr/>
          </p:nvSpPr>
          <p:spPr>
            <a:xfrm>
              <a:off x="6769100" y="48768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p:cNvSpPr/>
            <p:nvPr/>
          </p:nvSpPr>
          <p:spPr>
            <a:xfrm>
              <a:off x="8166100" y="2933700"/>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p:cNvSpPr/>
            <p:nvPr/>
          </p:nvSpPr>
          <p:spPr>
            <a:xfrm>
              <a:off x="5854700" y="1320324"/>
              <a:ext cx="317500" cy="3175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4" name="Straight Connector 383"/>
            <p:cNvCxnSpPr>
              <a:endCxn id="388" idx="2"/>
            </p:cNvCxnSpPr>
            <p:nvPr/>
          </p:nvCxnSpPr>
          <p:spPr>
            <a:xfrm flipV="1">
              <a:off x="4093703" y="1479074"/>
              <a:ext cx="1760997" cy="8915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87" idx="1"/>
              <a:endCxn id="388" idx="6"/>
            </p:cNvCxnSpPr>
            <p:nvPr/>
          </p:nvCxnSpPr>
          <p:spPr>
            <a:xfrm flipH="1" flipV="1">
              <a:off x="6172200" y="1479074"/>
              <a:ext cx="2040397" cy="150112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p:cNvCxnSpPr>
              <a:endCxn id="388" idx="4"/>
            </p:cNvCxnSpPr>
            <p:nvPr/>
          </p:nvCxnSpPr>
          <p:spPr>
            <a:xfrm flipH="1" flipV="1">
              <a:off x="6013450" y="1637824"/>
              <a:ext cx="914400" cy="32389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90" name="Oval 389"/>
          <p:cNvSpPr/>
          <p:nvPr/>
        </p:nvSpPr>
        <p:spPr>
          <a:xfrm>
            <a:off x="5135352" y="5322855"/>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p:cNvSpPr/>
          <p:nvPr/>
        </p:nvSpPr>
        <p:spPr>
          <a:xfrm>
            <a:off x="6018469" y="6185122"/>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p:cNvSpPr/>
          <p:nvPr/>
        </p:nvSpPr>
        <p:spPr>
          <a:xfrm>
            <a:off x="6437189" y="5528769"/>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p:cNvSpPr/>
          <p:nvPr/>
        </p:nvSpPr>
        <p:spPr>
          <a:xfrm>
            <a:off x="5744398" y="4983793"/>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4" name="Straight Connector 393"/>
          <p:cNvCxnSpPr/>
          <p:nvPr/>
        </p:nvCxnSpPr>
        <p:spPr>
          <a:xfrm flipV="1">
            <a:off x="5216579" y="5037417"/>
            <a:ext cx="527819" cy="301144"/>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5" name="Straight Connector 394"/>
          <p:cNvCxnSpPr/>
          <p:nvPr/>
        </p:nvCxnSpPr>
        <p:spPr>
          <a:xfrm flipH="1" flipV="1">
            <a:off x="5839562" y="5037417"/>
            <a:ext cx="611563" cy="507059"/>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6" name="Straight Connector 395"/>
          <p:cNvCxnSpPr/>
          <p:nvPr/>
        </p:nvCxnSpPr>
        <p:spPr>
          <a:xfrm flipH="1" flipV="1">
            <a:off x="5791980" y="5091040"/>
            <a:ext cx="274071" cy="109408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7" name="Oval 396"/>
          <p:cNvSpPr/>
          <p:nvPr/>
        </p:nvSpPr>
        <p:spPr>
          <a:xfrm>
            <a:off x="4664118" y="5956299"/>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8" name="Oval 397"/>
          <p:cNvSpPr/>
          <p:nvPr/>
        </p:nvSpPr>
        <p:spPr>
          <a:xfrm>
            <a:off x="5246330" y="5849052"/>
            <a:ext cx="95163" cy="10724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9" name="Straight Connector 398"/>
          <p:cNvCxnSpPr>
            <a:stCxn id="397" idx="0"/>
            <a:endCxn id="390" idx="3"/>
          </p:cNvCxnSpPr>
          <p:nvPr/>
        </p:nvCxnSpPr>
        <p:spPr>
          <a:xfrm flipV="1">
            <a:off x="4711700" y="5414396"/>
            <a:ext cx="437588" cy="541903"/>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02" name="Straight Connector 401"/>
          <p:cNvCxnSpPr>
            <a:stCxn id="398" idx="7"/>
            <a:endCxn id="390" idx="5"/>
          </p:cNvCxnSpPr>
          <p:nvPr/>
        </p:nvCxnSpPr>
        <p:spPr>
          <a:xfrm flipH="1" flipV="1">
            <a:off x="5216579" y="5414396"/>
            <a:ext cx="110978" cy="450362"/>
          </a:xfrm>
          <a:prstGeom prst="line">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60263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Node Degree</a:t>
            </a:r>
          </a:p>
        </p:txBody>
      </p:sp>
      <p:sp>
        <p:nvSpPr>
          <p:cNvPr id="3" name="Content Placeholder 2"/>
          <p:cNvSpPr>
            <a:spLocks noGrp="1"/>
          </p:cNvSpPr>
          <p:nvPr>
            <p:ph idx="1"/>
          </p:nvPr>
        </p:nvSpPr>
        <p:spPr>
          <a:xfrm>
            <a:off x="392113" y="1621118"/>
            <a:ext cx="4510088" cy="4195481"/>
          </a:xfrm>
        </p:spPr>
        <p:txBody>
          <a:bodyPr/>
          <a:lstStyle/>
          <a:p>
            <a:r>
              <a:rPr lang="en-US" dirty="0"/>
              <a:t>Degree of a node = number of edges</a:t>
            </a:r>
          </a:p>
          <a:p>
            <a:r>
              <a:rPr lang="en-US" dirty="0"/>
              <a:t>Directed graph nodes have an in-degree and an out-degree</a:t>
            </a:r>
          </a:p>
          <a:p>
            <a:r>
              <a:rPr lang="en-US" dirty="0"/>
              <a:t>Social Networks</a:t>
            </a:r>
          </a:p>
          <a:p>
            <a:pPr lvl="1"/>
            <a:r>
              <a:rPr lang="en-US" dirty="0"/>
              <a:t>Many low degree nodes and fewer high degree nodes</a:t>
            </a:r>
          </a:p>
          <a:p>
            <a:pPr lvl="1"/>
            <a:r>
              <a:rPr lang="en-US" dirty="0"/>
              <a:t>Also called power-law or scale-free graphs</a:t>
            </a:r>
          </a:p>
          <a:p>
            <a:pPr lvl="1"/>
            <a:endParaRPr lang="en-US" dirty="0"/>
          </a:p>
          <a:p>
            <a:pPr lvl="1"/>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53</a:t>
            </a:fld>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1396" y="1205141"/>
            <a:ext cx="5501144" cy="5027434"/>
          </a:xfrm>
          <a:prstGeom prst="rect">
            <a:avLst/>
          </a:prstGeom>
        </p:spPr>
      </p:pic>
    </p:spTree>
    <p:extLst>
      <p:ext uri="{BB962C8B-B14F-4D97-AF65-F5344CB8AC3E}">
        <p14:creationId xmlns:p14="http://schemas.microsoft.com/office/powerpoint/2010/main" val="21471731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 Visualization</a:t>
            </a:r>
          </a:p>
        </p:txBody>
      </p:sp>
      <p:sp>
        <p:nvSpPr>
          <p:cNvPr id="3" name="Content Placeholder 2"/>
          <p:cNvSpPr>
            <a:spLocks noGrp="1"/>
          </p:cNvSpPr>
          <p:nvPr>
            <p:ph idx="1"/>
          </p:nvPr>
        </p:nvSpPr>
        <p:spPr/>
        <p:txBody>
          <a:bodyPr/>
          <a:lstStyle/>
          <a:p>
            <a:r>
              <a:rPr lang="en-US" dirty="0"/>
              <a:t>For visualizing more abstract and non-quantitative data</a:t>
            </a:r>
          </a:p>
          <a:p>
            <a:r>
              <a:rPr lang="en-US" dirty="0"/>
              <a:t>For example:</a:t>
            </a:r>
          </a:p>
          <a:p>
            <a:pPr lvl="1"/>
            <a:r>
              <a:rPr lang="en-US" dirty="0"/>
              <a:t>The relationship/contacts of individuals in a population (also called network of contacts)</a:t>
            </a:r>
          </a:p>
          <a:p>
            <a:pPr lvl="1"/>
            <a:r>
              <a:rPr lang="en-US" dirty="0"/>
              <a:t>The hierarchical structure of classes in a module</a:t>
            </a:r>
          </a:p>
          <a:p>
            <a:r>
              <a:rPr lang="en-US" dirty="0" err="1"/>
              <a:t>Matplotlib</a:t>
            </a:r>
            <a:r>
              <a:rPr lang="en-US" dirty="0"/>
              <a:t> does not support this kind of visualization</a:t>
            </a:r>
          </a:p>
          <a:p>
            <a:endParaRPr lang="en-US" dirty="0"/>
          </a:p>
          <a:p>
            <a:pPr lvl="1"/>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54</a:t>
            </a:fld>
            <a:endParaRPr lang="en-US" dirty="0"/>
          </a:p>
        </p:txBody>
      </p:sp>
    </p:spTree>
    <p:extLst>
      <p:ext uri="{BB962C8B-B14F-4D97-AF65-F5344CB8AC3E}">
        <p14:creationId xmlns:p14="http://schemas.microsoft.com/office/powerpoint/2010/main" val="16745542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Roassal</a:t>
            </a:r>
            <a:r>
              <a:rPr lang="en-US" dirty="0"/>
              <a:t>: an agile visualization tool</a:t>
            </a:r>
          </a:p>
        </p:txBody>
      </p:sp>
      <p:sp>
        <p:nvSpPr>
          <p:cNvPr id="3" name="Content Placeholder 2"/>
          <p:cNvSpPr>
            <a:spLocks noGrp="1"/>
          </p:cNvSpPr>
          <p:nvPr>
            <p:ph idx="1"/>
          </p:nvPr>
        </p:nvSpPr>
        <p:spPr/>
        <p:txBody>
          <a:bodyPr/>
          <a:lstStyle/>
          <a:p>
            <a:r>
              <a:rPr lang="en-US" dirty="0" err="1"/>
              <a:t>Roassal</a:t>
            </a:r>
            <a:r>
              <a:rPr lang="en-US" dirty="0"/>
              <a:t> is a DSL, written in Smalltalk and integrated in </a:t>
            </a:r>
            <a:r>
              <a:rPr lang="en-US" dirty="0" err="1"/>
              <a:t>Pharo</a:t>
            </a:r>
            <a:r>
              <a:rPr lang="en-US" dirty="0"/>
              <a:t>/Moose – an open source platform for software and data analysis</a:t>
            </a:r>
          </a:p>
          <a:p>
            <a:r>
              <a:rPr lang="en-US" dirty="0"/>
              <a:t>Installing from: </a:t>
            </a:r>
            <a:r>
              <a:rPr lang="en-US" dirty="0">
                <a:hlinkClick r:id="rId2"/>
              </a:rPr>
              <a:t>http://www.moosetechnology.org</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55</a:t>
            </a:fld>
            <a:endParaRPr lang="en-US" dirty="0"/>
          </a:p>
        </p:txBody>
      </p:sp>
    </p:spTree>
    <p:extLst>
      <p:ext uri="{BB962C8B-B14F-4D97-AF65-F5344CB8AC3E}">
        <p14:creationId xmlns:p14="http://schemas.microsoft.com/office/powerpoint/2010/main" val="86252363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Hierarchy</a:t>
            </a:r>
          </a:p>
        </p:txBody>
      </p:sp>
      <p:sp>
        <p:nvSpPr>
          <p:cNvPr id="4" name="Slide Number Placeholder 3"/>
          <p:cNvSpPr>
            <a:spLocks noGrp="1"/>
          </p:cNvSpPr>
          <p:nvPr>
            <p:ph type="sldNum" sz="quarter" idx="12"/>
          </p:nvPr>
        </p:nvSpPr>
        <p:spPr/>
        <p:txBody>
          <a:bodyPr/>
          <a:lstStyle/>
          <a:p>
            <a:fld id="{D57F1E4F-1CFF-5643-939E-02111984F565}" type="slidenum">
              <a:rPr lang="en-US" smtClean="0"/>
              <a:t>56</a:t>
            </a:fld>
            <a:endParaRPr lang="en-US" dirty="0"/>
          </a:p>
        </p:txBody>
      </p:sp>
      <p:sp>
        <p:nvSpPr>
          <p:cNvPr id="5" name="TextBox 4"/>
          <p:cNvSpPr txBox="1"/>
          <p:nvPr/>
        </p:nvSpPr>
        <p:spPr>
          <a:xfrm>
            <a:off x="225751" y="1853248"/>
            <a:ext cx="4295449" cy="2400657"/>
          </a:xfrm>
          <a:prstGeom prst="rect">
            <a:avLst/>
          </a:prstGeom>
          <a:solidFill>
            <a:schemeClr val="tx1">
              <a:lumMod val="85000"/>
            </a:schemeClr>
          </a:solidFill>
        </p:spPr>
        <p:txBody>
          <a:bodyPr wrap="square" rtlCol="0">
            <a:spAutoFit/>
          </a:bodyPr>
          <a:lstStyle/>
          <a:p>
            <a:r>
              <a:rPr lang="en-US" sz="1500" dirty="0">
                <a:solidFill>
                  <a:schemeClr val="bg1"/>
                </a:solidFill>
                <a:latin typeface="Courier New" charset="0"/>
                <a:ea typeface="Courier New" charset="0"/>
                <a:cs typeface="Courier New" charset="0"/>
              </a:rPr>
              <a:t>| b |</a:t>
            </a:r>
          </a:p>
          <a:p>
            <a:r>
              <a:rPr lang="en-US" sz="1500" dirty="0">
                <a:solidFill>
                  <a:schemeClr val="bg1"/>
                </a:solidFill>
                <a:latin typeface="Courier New" charset="0"/>
                <a:ea typeface="Courier New" charset="0"/>
                <a:cs typeface="Courier New" charset="0"/>
              </a:rPr>
              <a:t>b := </a:t>
            </a:r>
            <a:r>
              <a:rPr lang="en-US" sz="1500" dirty="0" err="1">
                <a:solidFill>
                  <a:schemeClr val="bg1"/>
                </a:solidFill>
                <a:latin typeface="Courier New" charset="0"/>
                <a:ea typeface="Courier New" charset="0"/>
                <a:cs typeface="Courier New" charset="0"/>
              </a:rPr>
              <a:t>RTMondrian</a:t>
            </a:r>
            <a:r>
              <a:rPr lang="en-US" sz="1500" dirty="0">
                <a:solidFill>
                  <a:schemeClr val="bg1"/>
                </a:solidFill>
                <a:latin typeface="Courier New" charset="0"/>
                <a:ea typeface="Courier New" charset="0"/>
                <a:cs typeface="Courier New" charset="0"/>
              </a:rPr>
              <a:t> new.</a:t>
            </a:r>
          </a:p>
          <a:p>
            <a:r>
              <a:rPr lang="en-US" sz="1500" dirty="0">
                <a:solidFill>
                  <a:schemeClr val="bg1"/>
                </a:solidFill>
                <a:latin typeface="Courier New" charset="0"/>
                <a:ea typeface="Courier New" charset="0"/>
                <a:cs typeface="Courier New" charset="0"/>
              </a:rPr>
              <a:t>b shape circle size: 30.</a:t>
            </a:r>
          </a:p>
          <a:p>
            <a:r>
              <a:rPr lang="en-US" sz="1500" dirty="0">
                <a:solidFill>
                  <a:schemeClr val="bg1"/>
                </a:solidFill>
                <a:latin typeface="Courier New" charset="0"/>
                <a:ea typeface="Courier New" charset="0"/>
                <a:cs typeface="Courier New" charset="0"/>
              </a:rPr>
              <a:t>b nodes: </a:t>
            </a:r>
            <a:r>
              <a:rPr lang="en-US" sz="1500" dirty="0" err="1">
                <a:solidFill>
                  <a:schemeClr val="bg1"/>
                </a:solidFill>
                <a:latin typeface="Courier New" charset="0"/>
                <a:ea typeface="Courier New" charset="0"/>
                <a:cs typeface="Courier New" charset="0"/>
              </a:rPr>
              <a:t>RTShape</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withAllSubclasses</a:t>
            </a:r>
            <a:r>
              <a:rPr lang="en-US" sz="1500" dirty="0">
                <a:solidFill>
                  <a:schemeClr val="bg1"/>
                </a:solidFill>
                <a:latin typeface="Courier New" charset="0"/>
                <a:ea typeface="Courier New" charset="0"/>
                <a:cs typeface="Courier New" charset="0"/>
              </a:rPr>
              <a:t>.</a:t>
            </a:r>
          </a:p>
          <a:p>
            <a:r>
              <a:rPr lang="en-US" sz="1500" dirty="0">
                <a:solidFill>
                  <a:schemeClr val="bg1"/>
                </a:solidFill>
                <a:latin typeface="Courier New" charset="0"/>
                <a:ea typeface="Courier New" charset="0"/>
                <a:cs typeface="Courier New" charset="0"/>
              </a:rPr>
              <a:t>b shape </a:t>
            </a:r>
            <a:r>
              <a:rPr lang="en-US" sz="1500" dirty="0" err="1">
                <a:solidFill>
                  <a:schemeClr val="bg1"/>
                </a:solidFill>
                <a:latin typeface="Courier New" charset="0"/>
                <a:ea typeface="Courier New" charset="0"/>
                <a:cs typeface="Courier New" charset="0"/>
              </a:rPr>
              <a:t>arrowedLine</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withShorterDistanceAttachPoint</a:t>
            </a:r>
            <a:r>
              <a:rPr lang="en-US" sz="1500" dirty="0">
                <a:solidFill>
                  <a:schemeClr val="bg1"/>
                </a:solidFill>
                <a:latin typeface="Courier New" charset="0"/>
                <a:ea typeface="Courier New" charset="0"/>
                <a:cs typeface="Courier New" charset="0"/>
              </a:rPr>
              <a:t>.</a:t>
            </a:r>
          </a:p>
          <a:p>
            <a:r>
              <a:rPr lang="en-US" sz="1500" dirty="0">
                <a:solidFill>
                  <a:schemeClr val="bg1"/>
                </a:solidFill>
                <a:latin typeface="Courier New" charset="0"/>
                <a:ea typeface="Courier New" charset="0"/>
                <a:cs typeface="Courier New" charset="0"/>
              </a:rPr>
              <a:t>b </a:t>
            </a:r>
            <a:r>
              <a:rPr lang="en-US" sz="1500" dirty="0" err="1">
                <a:solidFill>
                  <a:schemeClr val="bg1"/>
                </a:solidFill>
                <a:latin typeface="Courier New" charset="0"/>
                <a:ea typeface="Courier New" charset="0"/>
                <a:cs typeface="Courier New" charset="0"/>
              </a:rPr>
              <a:t>edgesFrom</a:t>
            </a:r>
            <a:r>
              <a:rPr lang="en-US" sz="1500" dirty="0">
                <a:solidFill>
                  <a:schemeClr val="bg1"/>
                </a:solidFill>
                <a:latin typeface="Courier New" charset="0"/>
                <a:ea typeface="Courier New" charset="0"/>
                <a:cs typeface="Courier New" charset="0"/>
              </a:rPr>
              <a:t>: #superclass.</a:t>
            </a:r>
          </a:p>
          <a:p>
            <a:r>
              <a:rPr lang="en-US" sz="1500" dirty="0">
                <a:solidFill>
                  <a:schemeClr val="bg1"/>
                </a:solidFill>
                <a:latin typeface="Courier New" charset="0"/>
                <a:ea typeface="Courier New" charset="0"/>
                <a:cs typeface="Courier New" charset="0"/>
              </a:rPr>
              <a:t>b layout </a:t>
            </a:r>
            <a:r>
              <a:rPr lang="en-US" sz="1500" dirty="0" err="1">
                <a:solidFill>
                  <a:schemeClr val="bg1"/>
                </a:solidFill>
                <a:latin typeface="Courier New" charset="0"/>
                <a:ea typeface="Courier New" charset="0"/>
                <a:cs typeface="Courier New" charset="0"/>
              </a:rPr>
              <a:t>forceWithCharge</a:t>
            </a:r>
            <a:r>
              <a:rPr lang="en-US" sz="1500" dirty="0">
                <a:solidFill>
                  <a:schemeClr val="bg1"/>
                </a:solidFill>
                <a:latin typeface="Courier New" charset="0"/>
                <a:ea typeface="Courier New" charset="0"/>
                <a:cs typeface="Courier New" charset="0"/>
              </a:rPr>
              <a:t>: -500.</a:t>
            </a:r>
          </a:p>
          <a:p>
            <a:r>
              <a:rPr lang="en-US" sz="1500" dirty="0">
                <a:solidFill>
                  <a:schemeClr val="bg1"/>
                </a:solidFill>
                <a:latin typeface="Courier New" charset="0"/>
                <a:ea typeface="Courier New" charset="0"/>
                <a:cs typeface="Courier New" charset="0"/>
              </a:rPr>
              <a:t>b build.</a:t>
            </a:r>
          </a:p>
          <a:p>
            <a:r>
              <a:rPr lang="en-US" sz="1500" dirty="0">
                <a:solidFill>
                  <a:schemeClr val="bg1"/>
                </a:solidFill>
                <a:latin typeface="Courier New" charset="0"/>
                <a:ea typeface="Courier New" charset="0"/>
                <a:cs typeface="Courier New" charset="0"/>
              </a:rPr>
              <a:t>^ b view</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9901" y="1063416"/>
            <a:ext cx="4281396" cy="4381500"/>
          </a:xfrm>
          <a:prstGeom prst="rect">
            <a:avLst/>
          </a:prstGeom>
        </p:spPr>
      </p:pic>
    </p:spTree>
    <p:extLst>
      <p:ext uri="{BB962C8B-B14F-4D97-AF65-F5344CB8AC3E}">
        <p14:creationId xmlns:p14="http://schemas.microsoft.com/office/powerpoint/2010/main" val="4117209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structure</a:t>
            </a:r>
          </a:p>
        </p:txBody>
      </p:sp>
      <p:sp>
        <p:nvSpPr>
          <p:cNvPr id="4" name="Slide Number Placeholder 3"/>
          <p:cNvSpPr>
            <a:spLocks noGrp="1"/>
          </p:cNvSpPr>
          <p:nvPr>
            <p:ph type="sldNum" sz="quarter" idx="12"/>
          </p:nvPr>
        </p:nvSpPr>
        <p:spPr/>
        <p:txBody>
          <a:bodyPr/>
          <a:lstStyle/>
          <a:p>
            <a:fld id="{D57F1E4F-1CFF-5643-939E-02111984F565}" type="slidenum">
              <a:rPr lang="en-US" smtClean="0"/>
              <a:t>57</a:t>
            </a:fld>
            <a:endParaRPr lang="en-US" dirty="0"/>
          </a:p>
        </p:txBody>
      </p:sp>
      <p:sp>
        <p:nvSpPr>
          <p:cNvPr id="5" name="TextBox 4"/>
          <p:cNvSpPr txBox="1"/>
          <p:nvPr/>
        </p:nvSpPr>
        <p:spPr>
          <a:xfrm>
            <a:off x="225751" y="1853248"/>
            <a:ext cx="4295449" cy="323165"/>
          </a:xfrm>
          <a:prstGeom prst="rect">
            <a:avLst/>
          </a:prstGeom>
          <a:solidFill>
            <a:schemeClr val="tx1">
              <a:lumMod val="85000"/>
            </a:schemeClr>
          </a:solidFill>
        </p:spPr>
        <p:txBody>
          <a:bodyPr wrap="square" rtlCol="0">
            <a:spAutoFit/>
          </a:bodyPr>
          <a:lstStyle/>
          <a:p>
            <a:endParaRPr lang="en-US" sz="1500" dirty="0">
              <a:solidFill>
                <a:schemeClr val="bg1"/>
              </a:solidFill>
              <a:latin typeface="Courier New" charset="0"/>
              <a:ea typeface="Courier New" charset="0"/>
              <a:cs typeface="Courier New" charset="0"/>
            </a:endParaRPr>
          </a:p>
        </p:txBody>
      </p:sp>
      <p:sp>
        <p:nvSpPr>
          <p:cNvPr id="6" name="TextBox 5"/>
          <p:cNvSpPr txBox="1"/>
          <p:nvPr/>
        </p:nvSpPr>
        <p:spPr>
          <a:xfrm>
            <a:off x="98751" y="1256348"/>
            <a:ext cx="6340149" cy="5401479"/>
          </a:xfrm>
          <a:prstGeom prst="rect">
            <a:avLst/>
          </a:prstGeom>
          <a:solidFill>
            <a:schemeClr val="tx1">
              <a:lumMod val="85000"/>
            </a:schemeClr>
          </a:solidFill>
        </p:spPr>
        <p:txBody>
          <a:bodyPr wrap="square" rtlCol="0">
            <a:spAutoFit/>
          </a:bodyPr>
          <a:lstStyle/>
          <a:p>
            <a:r>
              <a:rPr lang="en-US" sz="1500" dirty="0">
                <a:solidFill>
                  <a:schemeClr val="bg1"/>
                </a:solidFill>
                <a:latin typeface="Courier New" charset="0"/>
                <a:ea typeface="Courier New" charset="0"/>
                <a:cs typeface="Courier New" charset="0"/>
              </a:rPr>
              <a:t>| b </a:t>
            </a:r>
            <a:r>
              <a:rPr lang="en-US" sz="1500" dirty="0" err="1">
                <a:solidFill>
                  <a:schemeClr val="bg1"/>
                </a:solidFill>
                <a:latin typeface="Courier New" charset="0"/>
                <a:ea typeface="Courier New" charset="0"/>
                <a:cs typeface="Courier New" charset="0"/>
              </a:rPr>
              <a:t>lb</a:t>
            </a:r>
            <a:r>
              <a:rPr lang="en-US" sz="1500" dirty="0">
                <a:solidFill>
                  <a:schemeClr val="bg1"/>
                </a:solidFill>
                <a:latin typeface="Courier New" charset="0"/>
                <a:ea typeface="Courier New" charset="0"/>
                <a:cs typeface="Courier New" charset="0"/>
              </a:rPr>
              <a:t> |</a:t>
            </a:r>
          </a:p>
          <a:p>
            <a:r>
              <a:rPr lang="en-US" sz="1500" dirty="0">
                <a:solidFill>
                  <a:schemeClr val="bg1"/>
                </a:solidFill>
                <a:latin typeface="Courier New" charset="0"/>
                <a:ea typeface="Courier New" charset="0"/>
                <a:cs typeface="Courier New" charset="0"/>
              </a:rPr>
              <a:t>b := </a:t>
            </a:r>
            <a:r>
              <a:rPr lang="en-US" sz="1500" dirty="0" err="1">
                <a:solidFill>
                  <a:schemeClr val="bg1"/>
                </a:solidFill>
                <a:latin typeface="Courier New" charset="0"/>
                <a:ea typeface="Courier New" charset="0"/>
                <a:cs typeface="Courier New" charset="0"/>
              </a:rPr>
              <a:t>RTMondrian</a:t>
            </a:r>
            <a:r>
              <a:rPr lang="en-US" sz="1500" dirty="0">
                <a:solidFill>
                  <a:schemeClr val="bg1"/>
                </a:solidFill>
                <a:latin typeface="Courier New" charset="0"/>
                <a:ea typeface="Courier New" charset="0"/>
                <a:cs typeface="Courier New" charset="0"/>
              </a:rPr>
              <a:t> new.</a:t>
            </a:r>
          </a:p>
          <a:p>
            <a:r>
              <a:rPr lang="en-US" sz="1500" dirty="0">
                <a:solidFill>
                  <a:schemeClr val="bg1"/>
                </a:solidFill>
                <a:latin typeface="Courier New" charset="0"/>
                <a:ea typeface="Courier New" charset="0"/>
                <a:cs typeface="Courier New" charset="0"/>
              </a:rPr>
              <a:t>b shape circle color: (Color red alpha: 0.4).</a:t>
            </a:r>
          </a:p>
          <a:p>
            <a:r>
              <a:rPr lang="en-US" sz="1500" dirty="0">
                <a:solidFill>
                  <a:schemeClr val="bg1"/>
                </a:solidFill>
                <a:latin typeface="Courier New" charset="0"/>
                <a:ea typeface="Courier New" charset="0"/>
                <a:cs typeface="Courier New" charset="0"/>
              </a:rPr>
              <a:t>b nodes: Collection </a:t>
            </a:r>
            <a:r>
              <a:rPr lang="en-US" sz="1500" dirty="0" err="1">
                <a:solidFill>
                  <a:schemeClr val="bg1"/>
                </a:solidFill>
                <a:latin typeface="Courier New" charset="0"/>
                <a:ea typeface="Courier New" charset="0"/>
                <a:cs typeface="Courier New" charset="0"/>
              </a:rPr>
              <a:t>withAllSubclasses</a:t>
            </a:r>
            <a:r>
              <a:rPr lang="en-US" sz="1500" dirty="0">
                <a:solidFill>
                  <a:schemeClr val="bg1"/>
                </a:solidFill>
                <a:latin typeface="Courier New" charset="0"/>
                <a:ea typeface="Courier New" charset="0"/>
                <a:cs typeface="Courier New" charset="0"/>
              </a:rPr>
              <a:t>.</a:t>
            </a:r>
          </a:p>
          <a:p>
            <a:r>
              <a:rPr lang="en-US" sz="1500" dirty="0">
                <a:solidFill>
                  <a:schemeClr val="bg1"/>
                </a:solidFill>
                <a:latin typeface="Courier New" charset="0"/>
                <a:ea typeface="Courier New" charset="0"/>
                <a:cs typeface="Courier New" charset="0"/>
              </a:rPr>
              <a:t>b edges </a:t>
            </a:r>
            <a:r>
              <a:rPr lang="en-US" sz="1500" dirty="0" err="1">
                <a:solidFill>
                  <a:schemeClr val="bg1"/>
                </a:solidFill>
                <a:latin typeface="Courier New" charset="0"/>
                <a:ea typeface="Courier New" charset="0"/>
                <a:cs typeface="Courier New" charset="0"/>
              </a:rPr>
              <a:t>connectFrom</a:t>
            </a:r>
            <a:r>
              <a:rPr lang="en-US" sz="1500" dirty="0">
                <a:solidFill>
                  <a:schemeClr val="bg1"/>
                </a:solidFill>
                <a:latin typeface="Courier New" charset="0"/>
                <a:ea typeface="Courier New" charset="0"/>
                <a:cs typeface="Courier New" charset="0"/>
              </a:rPr>
              <a:t>: #superclass.</a:t>
            </a:r>
          </a:p>
          <a:p>
            <a:r>
              <a:rPr lang="en-US" sz="1500" dirty="0">
                <a:solidFill>
                  <a:schemeClr val="bg1"/>
                </a:solidFill>
                <a:latin typeface="Courier New" charset="0"/>
                <a:ea typeface="Courier New" charset="0"/>
                <a:cs typeface="Courier New" charset="0"/>
              </a:rPr>
              <a:t>b shape</a:t>
            </a:r>
          </a:p>
          <a:p>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bezierLineFollowing</a:t>
            </a:r>
            <a:r>
              <a:rPr lang="en-US" sz="1500" dirty="0">
                <a:solidFill>
                  <a:schemeClr val="bg1"/>
                </a:solidFill>
                <a:latin typeface="Courier New" charset="0"/>
                <a:ea typeface="Courier New" charset="0"/>
                <a:cs typeface="Courier New" charset="0"/>
              </a:rPr>
              <a:t>: #superclass;</a:t>
            </a:r>
          </a:p>
          <a:p>
            <a:r>
              <a:rPr lang="en-US" sz="1500" dirty="0">
                <a:solidFill>
                  <a:schemeClr val="bg1"/>
                </a:solidFill>
                <a:latin typeface="Courier New" charset="0"/>
                <a:ea typeface="Courier New" charset="0"/>
                <a:cs typeface="Courier New" charset="0"/>
              </a:rPr>
              <a:t>	color: (Color blue alpha: 0.1).</a:t>
            </a:r>
          </a:p>
          <a:p>
            <a:r>
              <a:rPr lang="en-US" sz="1500" dirty="0">
                <a:solidFill>
                  <a:schemeClr val="bg1"/>
                </a:solidFill>
                <a:latin typeface="Courier New" charset="0"/>
                <a:ea typeface="Courier New" charset="0"/>
                <a:cs typeface="Courier New" charset="0"/>
              </a:rPr>
              <a:t>b edges</a:t>
            </a:r>
          </a:p>
          <a:p>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notUseInLayout</a:t>
            </a:r>
            <a:r>
              <a:rPr lang="en-US" sz="1500" dirty="0">
                <a:solidFill>
                  <a:schemeClr val="bg1"/>
                </a:solidFill>
                <a:latin typeface="Courier New" charset="0"/>
                <a:ea typeface="Courier New" charset="0"/>
                <a:cs typeface="Courier New" charset="0"/>
              </a:rPr>
              <a:t>;</a:t>
            </a:r>
          </a:p>
          <a:p>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connectToAll</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dependentClasses</a:t>
            </a:r>
            <a:r>
              <a:rPr lang="en-US" sz="1500" dirty="0">
                <a:solidFill>
                  <a:schemeClr val="bg1"/>
                </a:solidFill>
                <a:latin typeface="Courier New" charset="0"/>
                <a:ea typeface="Courier New" charset="0"/>
                <a:cs typeface="Courier New" charset="0"/>
              </a:rPr>
              <a:t>.</a:t>
            </a:r>
          </a:p>
          <a:p>
            <a:r>
              <a:rPr lang="en-US" sz="1500" dirty="0">
                <a:solidFill>
                  <a:schemeClr val="bg1"/>
                </a:solidFill>
                <a:latin typeface="Courier New" charset="0"/>
                <a:ea typeface="Courier New" charset="0"/>
                <a:cs typeface="Courier New" charset="0"/>
              </a:rPr>
              <a:t>b normalizer </a:t>
            </a:r>
            <a:r>
              <a:rPr lang="en-US" sz="1500" dirty="0" err="1">
                <a:solidFill>
                  <a:schemeClr val="bg1"/>
                </a:solidFill>
                <a:latin typeface="Courier New" charset="0"/>
                <a:ea typeface="Courier New" charset="0"/>
                <a:cs typeface="Courier New" charset="0"/>
              </a:rPr>
              <a:t>normalizeSize</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numberOfMethods</a:t>
            </a:r>
            <a:r>
              <a:rPr lang="en-US" sz="1500" dirty="0">
                <a:solidFill>
                  <a:schemeClr val="bg1"/>
                </a:solidFill>
                <a:latin typeface="Courier New" charset="0"/>
                <a:ea typeface="Courier New" charset="0"/>
                <a:cs typeface="Courier New" charset="0"/>
              </a:rPr>
              <a:t> min: 5 max: 50.</a:t>
            </a:r>
          </a:p>
          <a:p>
            <a:r>
              <a:rPr lang="en-US" sz="1500" dirty="0">
                <a:solidFill>
                  <a:schemeClr val="bg1"/>
                </a:solidFill>
                <a:latin typeface="Courier New" charset="0"/>
                <a:ea typeface="Courier New" charset="0"/>
                <a:cs typeface="Courier New" charset="0"/>
              </a:rPr>
              <a:t>b layout force.</a:t>
            </a:r>
          </a:p>
          <a:p>
            <a:r>
              <a:rPr lang="en-US" sz="1500" dirty="0">
                <a:solidFill>
                  <a:schemeClr val="bg1"/>
                </a:solidFill>
                <a:latin typeface="Courier New" charset="0"/>
                <a:ea typeface="Courier New" charset="0"/>
                <a:cs typeface="Courier New" charset="0"/>
              </a:rPr>
              <a:t>b build.</a:t>
            </a:r>
          </a:p>
          <a:p>
            <a:r>
              <a:rPr lang="en-US" sz="1500" dirty="0" err="1">
                <a:solidFill>
                  <a:schemeClr val="bg1"/>
                </a:solidFill>
                <a:latin typeface="Courier New" charset="0"/>
                <a:ea typeface="Courier New" charset="0"/>
                <a:cs typeface="Courier New" charset="0"/>
              </a:rPr>
              <a:t>lb</a:t>
            </a:r>
            <a:r>
              <a:rPr lang="en-US" sz="1500" dirty="0">
                <a:solidFill>
                  <a:schemeClr val="bg1"/>
                </a:solidFill>
                <a:latin typeface="Courier New" charset="0"/>
                <a:ea typeface="Courier New" charset="0"/>
                <a:cs typeface="Courier New" charset="0"/>
              </a:rPr>
              <a:t> := </a:t>
            </a:r>
            <a:r>
              <a:rPr lang="en-US" sz="1500" dirty="0" err="1">
                <a:solidFill>
                  <a:schemeClr val="bg1"/>
                </a:solidFill>
                <a:latin typeface="Courier New" charset="0"/>
                <a:ea typeface="Courier New" charset="0"/>
                <a:cs typeface="Courier New" charset="0"/>
              </a:rPr>
              <a:t>RTLegendBuilder</a:t>
            </a:r>
            <a:r>
              <a:rPr lang="en-US" sz="1500" dirty="0">
                <a:solidFill>
                  <a:schemeClr val="bg1"/>
                </a:solidFill>
                <a:latin typeface="Courier New" charset="0"/>
                <a:ea typeface="Courier New" charset="0"/>
                <a:cs typeface="Courier New" charset="0"/>
              </a:rPr>
              <a:t> new.</a:t>
            </a:r>
          </a:p>
          <a:p>
            <a:r>
              <a:rPr lang="en-US" sz="1500" dirty="0" err="1">
                <a:solidFill>
                  <a:schemeClr val="bg1"/>
                </a:solidFill>
                <a:latin typeface="Courier New" charset="0"/>
                <a:ea typeface="Courier New" charset="0"/>
                <a:cs typeface="Courier New" charset="0"/>
              </a:rPr>
              <a:t>lb</a:t>
            </a:r>
            <a:r>
              <a:rPr lang="en-US" sz="1500" dirty="0">
                <a:solidFill>
                  <a:schemeClr val="bg1"/>
                </a:solidFill>
                <a:latin typeface="Courier New" charset="0"/>
                <a:ea typeface="Courier New" charset="0"/>
                <a:cs typeface="Courier New" charset="0"/>
              </a:rPr>
              <a:t> view: b view.</a:t>
            </a:r>
          </a:p>
          <a:p>
            <a:r>
              <a:rPr lang="en-US" sz="1500" dirty="0" err="1">
                <a:solidFill>
                  <a:schemeClr val="bg1"/>
                </a:solidFill>
                <a:latin typeface="Courier New" charset="0"/>
                <a:ea typeface="Courier New" charset="0"/>
                <a:cs typeface="Courier New" charset="0"/>
              </a:rPr>
              <a:t>lb</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addText</a:t>
            </a:r>
            <a:r>
              <a:rPr lang="en-US" sz="1500" dirty="0">
                <a:solidFill>
                  <a:schemeClr val="bg1"/>
                </a:solidFill>
                <a:latin typeface="Courier New" charset="0"/>
                <a:ea typeface="Courier New" charset="0"/>
                <a:cs typeface="Courier New" charset="0"/>
              </a:rPr>
              <a:t>: 'Circle = classes, size = number of methods; gray links = inheritance;'.</a:t>
            </a:r>
          </a:p>
          <a:p>
            <a:r>
              <a:rPr lang="en-US" sz="1500" dirty="0" err="1">
                <a:solidFill>
                  <a:schemeClr val="bg1"/>
                </a:solidFill>
                <a:latin typeface="Courier New" charset="0"/>
                <a:ea typeface="Courier New" charset="0"/>
                <a:cs typeface="Courier New" charset="0"/>
              </a:rPr>
              <a:t>lb</a:t>
            </a:r>
            <a:r>
              <a:rPr lang="en-US" sz="1500" dirty="0">
                <a:solidFill>
                  <a:schemeClr val="bg1"/>
                </a:solidFill>
                <a:latin typeface="Courier New" charset="0"/>
                <a:ea typeface="Courier New" charset="0"/>
                <a:cs typeface="Courier New" charset="0"/>
              </a:rPr>
              <a:t> </a:t>
            </a:r>
            <a:r>
              <a:rPr lang="en-US" sz="1500" dirty="0" err="1">
                <a:solidFill>
                  <a:schemeClr val="bg1"/>
                </a:solidFill>
                <a:latin typeface="Courier New" charset="0"/>
                <a:ea typeface="Courier New" charset="0"/>
                <a:cs typeface="Courier New" charset="0"/>
              </a:rPr>
              <a:t>addText</a:t>
            </a:r>
            <a:r>
              <a:rPr lang="en-US" sz="1500" dirty="0">
                <a:solidFill>
                  <a:schemeClr val="bg1"/>
                </a:solidFill>
                <a:latin typeface="Courier New" charset="0"/>
                <a:ea typeface="Courier New" charset="0"/>
                <a:cs typeface="Courier New" charset="0"/>
              </a:rPr>
              <a:t>: 'blue links = dependencies; layout = force based layout on the inheritance links'.</a:t>
            </a:r>
          </a:p>
          <a:p>
            <a:r>
              <a:rPr lang="en-US" sz="1500" dirty="0" err="1">
                <a:solidFill>
                  <a:schemeClr val="bg1"/>
                </a:solidFill>
                <a:latin typeface="Courier New" charset="0"/>
                <a:ea typeface="Courier New" charset="0"/>
                <a:cs typeface="Courier New" charset="0"/>
              </a:rPr>
              <a:t>lb</a:t>
            </a:r>
            <a:r>
              <a:rPr lang="en-US" sz="1500" dirty="0">
                <a:solidFill>
                  <a:schemeClr val="bg1"/>
                </a:solidFill>
                <a:latin typeface="Courier New" charset="0"/>
                <a:ea typeface="Courier New" charset="0"/>
                <a:cs typeface="Courier New" charset="0"/>
              </a:rPr>
              <a:t> build.</a:t>
            </a:r>
          </a:p>
          <a:p>
            <a:r>
              <a:rPr lang="en-US" sz="1500" dirty="0">
                <a:solidFill>
                  <a:schemeClr val="bg1"/>
                </a:solidFill>
                <a:latin typeface="Courier New" charset="0"/>
                <a:ea typeface="Courier New" charset="0"/>
                <a:cs typeface="Courier New" charset="0"/>
              </a:rPr>
              <a:t>^ b view @ </a:t>
            </a:r>
            <a:r>
              <a:rPr lang="en-US" sz="1500" dirty="0" err="1">
                <a:solidFill>
                  <a:schemeClr val="bg1"/>
                </a:solidFill>
                <a:latin typeface="Courier New" charset="0"/>
                <a:ea typeface="Courier New" charset="0"/>
                <a:cs typeface="Courier New" charset="0"/>
              </a:rPr>
              <a:t>RTZoomableView</a:t>
            </a:r>
            <a:endParaRPr lang="en-US" sz="1500" dirty="0">
              <a:solidFill>
                <a:schemeClr val="bg1"/>
              </a:solidFill>
              <a:latin typeface="Courier New" charset="0"/>
              <a:ea typeface="Courier New" charset="0"/>
              <a:cs typeface="Courier New" charset="0"/>
            </a:endParaRP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5900" y="1486937"/>
            <a:ext cx="5425237" cy="4940300"/>
          </a:xfrm>
          <a:prstGeom prst="rect">
            <a:avLst/>
          </a:prstGeom>
        </p:spPr>
      </p:pic>
    </p:spTree>
    <p:extLst>
      <p:ext uri="{BB962C8B-B14F-4D97-AF65-F5344CB8AC3E}">
        <p14:creationId xmlns:p14="http://schemas.microsoft.com/office/powerpoint/2010/main" val="2059577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Map</a:t>
            </a:r>
          </a:p>
        </p:txBody>
      </p:sp>
      <p:sp>
        <p:nvSpPr>
          <p:cNvPr id="3" name="Content Placeholder 2"/>
          <p:cNvSpPr>
            <a:spLocks noGrp="1"/>
          </p:cNvSpPr>
          <p:nvPr>
            <p:ph idx="1"/>
          </p:nvPr>
        </p:nvSpPr>
        <p:spPr>
          <a:xfrm>
            <a:off x="1103312" y="2052918"/>
            <a:ext cx="5683987" cy="4687247"/>
          </a:xfrm>
        </p:spPr>
        <p:txBody>
          <a:bodyPr>
            <a:normAutofit lnSpcReduction="10000"/>
          </a:bodyPr>
          <a:lstStyle/>
          <a:p>
            <a:r>
              <a:rPr lang="en-US" dirty="0"/>
              <a:t>Maps quantities to area</a:t>
            </a:r>
          </a:p>
          <a:p>
            <a:r>
              <a:rPr lang="en-US" dirty="0"/>
              <a:t>Color used to differentiate areas</a:t>
            </a:r>
          </a:p>
          <a:p>
            <a:r>
              <a:rPr lang="en-US" dirty="0"/>
              <a:t>Shading delineates hierarchical regions</a:t>
            </a:r>
          </a:p>
          <a:p>
            <a:r>
              <a:rPr lang="en-US" dirty="0"/>
              <a:t>When to use?</a:t>
            </a:r>
          </a:p>
          <a:p>
            <a:pPr lvl="1"/>
            <a:r>
              <a:rPr lang="en-US" dirty="0"/>
              <a:t>Limited space but large amount of hierarchical data</a:t>
            </a:r>
          </a:p>
          <a:p>
            <a:pPr lvl="1"/>
            <a:r>
              <a:rPr lang="en-US" dirty="0"/>
              <a:t>Values can be aggregated in the tree structure</a:t>
            </a:r>
          </a:p>
          <a:p>
            <a:r>
              <a:rPr lang="en-US" dirty="0"/>
              <a:t>Advantages</a:t>
            </a:r>
          </a:p>
          <a:p>
            <a:pPr lvl="1"/>
            <a:r>
              <a:rPr lang="en-US" dirty="0"/>
              <a:t>Saving space, display a large number of item simultaneously</a:t>
            </a:r>
          </a:p>
          <a:p>
            <a:pPr lvl="1"/>
            <a:r>
              <a:rPr lang="en-US" dirty="0"/>
              <a:t>Using color and size of areas to detect special sample data</a:t>
            </a:r>
          </a:p>
          <a:p>
            <a:pPr lvl="1"/>
            <a:endParaRPr lang="en-US" dirty="0"/>
          </a:p>
          <a:p>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58</a:t>
            </a:fld>
            <a:endParaRPr lang="en-US" dirty="0"/>
          </a:p>
        </p:txBody>
      </p:sp>
      <p:pic>
        <p:nvPicPr>
          <p:cNvPr id="95" name="Picture 9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3120" y="2052918"/>
            <a:ext cx="4412901" cy="4421639"/>
          </a:xfrm>
          <a:prstGeom prst="rect">
            <a:avLst/>
          </a:prstGeom>
        </p:spPr>
      </p:pic>
    </p:spTree>
    <p:extLst>
      <p:ext uri="{BB962C8B-B14F-4D97-AF65-F5344CB8AC3E}">
        <p14:creationId xmlns:p14="http://schemas.microsoft.com/office/powerpoint/2010/main" val="137703666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map layout</a:t>
            </a:r>
          </a:p>
        </p:txBody>
      </p:sp>
      <p:sp>
        <p:nvSpPr>
          <p:cNvPr id="4" name="Slide Number Placeholder 3"/>
          <p:cNvSpPr>
            <a:spLocks noGrp="1"/>
          </p:cNvSpPr>
          <p:nvPr>
            <p:ph type="sldNum" sz="quarter" idx="12"/>
          </p:nvPr>
        </p:nvSpPr>
        <p:spPr/>
        <p:txBody>
          <a:bodyPr/>
          <a:lstStyle/>
          <a:p>
            <a:fld id="{D57F1E4F-1CFF-5643-939E-02111984F565}" type="slidenum">
              <a:rPr lang="en-US" smtClean="0"/>
              <a:t>59</a:t>
            </a:fld>
            <a:endParaRPr lang="en-US" dirty="0"/>
          </a:p>
        </p:txBody>
      </p:sp>
      <p:grpSp>
        <p:nvGrpSpPr>
          <p:cNvPr id="5" name="Group 4"/>
          <p:cNvGrpSpPr/>
          <p:nvPr/>
        </p:nvGrpSpPr>
        <p:grpSpPr>
          <a:xfrm>
            <a:off x="497392" y="2525206"/>
            <a:ext cx="5351541" cy="2526779"/>
            <a:chOff x="2235756" y="4032459"/>
            <a:chExt cx="5351541" cy="2526779"/>
          </a:xfrm>
        </p:grpSpPr>
        <p:sp>
          <p:nvSpPr>
            <p:cNvPr id="6" name="Oval 5"/>
            <p:cNvSpPr/>
            <p:nvPr/>
          </p:nvSpPr>
          <p:spPr>
            <a:xfrm>
              <a:off x="4712675" y="403245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20461" y="472914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3388453" y="472914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4889706" y="5454300"/>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3924626" y="548615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566375" y="548615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961877" y="543057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861431" y="543057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3064954"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p:cNvSpPr/>
            <p:nvPr/>
          </p:nvSpPr>
          <p:spPr>
            <a:xfrm>
              <a:off x="2638669"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p:cNvSpPr/>
            <p:nvPr/>
          </p:nvSpPr>
          <p:spPr>
            <a:xfrm>
              <a:off x="2235756"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p:cNvSpPr/>
            <p:nvPr/>
          </p:nvSpPr>
          <p:spPr>
            <a:xfrm>
              <a:off x="4307322" y="625080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p:cNvSpPr/>
            <p:nvPr/>
          </p:nvSpPr>
          <p:spPr>
            <a:xfrm>
              <a:off x="3881037" y="624373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p:cNvSpPr/>
            <p:nvPr/>
          </p:nvSpPr>
          <p:spPr>
            <a:xfrm>
              <a:off x="3467865" y="624373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p:cNvSpPr/>
            <p:nvPr/>
          </p:nvSpPr>
          <p:spPr>
            <a:xfrm>
              <a:off x="5146779" y="6241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p:cNvSpPr/>
            <p:nvPr/>
          </p:nvSpPr>
          <p:spPr>
            <a:xfrm>
              <a:off x="4733607" y="6243732"/>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 name="Oval 21"/>
            <p:cNvSpPr/>
            <p:nvPr/>
          </p:nvSpPr>
          <p:spPr>
            <a:xfrm>
              <a:off x="6444532" y="6239125"/>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p:cNvSpPr/>
            <p:nvPr/>
          </p:nvSpPr>
          <p:spPr>
            <a:xfrm>
              <a:off x="6035156" y="624139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Oval 23"/>
            <p:cNvSpPr/>
            <p:nvPr/>
          </p:nvSpPr>
          <p:spPr>
            <a:xfrm>
              <a:off x="5621984" y="6241398"/>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p:cNvSpPr/>
            <p:nvPr/>
          </p:nvSpPr>
          <p:spPr>
            <a:xfrm>
              <a:off x="7256678" y="623912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6" name="Oval 25"/>
            <p:cNvSpPr/>
            <p:nvPr/>
          </p:nvSpPr>
          <p:spPr>
            <a:xfrm>
              <a:off x="6847445" y="623912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27" name="Straight Connector 26"/>
            <p:cNvCxnSpPr>
              <a:stCxn id="9" idx="3"/>
              <a:endCxn id="11" idx="7"/>
            </p:cNvCxnSpPr>
            <p:nvPr/>
          </p:nvCxnSpPr>
          <p:spPr>
            <a:xfrm flipH="1">
              <a:off x="3670654" y="4295720"/>
              <a:ext cx="1090439"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5"/>
              <a:endCxn id="10" idx="1"/>
            </p:cNvCxnSpPr>
            <p:nvPr/>
          </p:nvCxnSpPr>
          <p:spPr>
            <a:xfrm>
              <a:off x="4994876" y="4295720"/>
              <a:ext cx="1374003"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3"/>
              <a:endCxn id="14" idx="0"/>
            </p:cNvCxnSpPr>
            <p:nvPr/>
          </p:nvCxnSpPr>
          <p:spPr>
            <a:xfrm flipH="1">
              <a:off x="2731685" y="4992404"/>
              <a:ext cx="705186" cy="4937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4"/>
              <a:endCxn id="13" idx="0"/>
            </p:cNvCxnSpPr>
            <p:nvPr/>
          </p:nvCxnSpPr>
          <p:spPr>
            <a:xfrm>
              <a:off x="3553763" y="5037572"/>
              <a:ext cx="536173" cy="448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5"/>
              <a:endCxn id="12" idx="0"/>
            </p:cNvCxnSpPr>
            <p:nvPr/>
          </p:nvCxnSpPr>
          <p:spPr>
            <a:xfrm>
              <a:off x="3670654" y="4992404"/>
              <a:ext cx="1384362" cy="461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3"/>
              <a:endCxn id="16" idx="0"/>
            </p:cNvCxnSpPr>
            <p:nvPr/>
          </p:nvCxnSpPr>
          <p:spPr>
            <a:xfrm flipH="1">
              <a:off x="6026741" y="4992404"/>
              <a:ext cx="342138" cy="4381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0" idx="5"/>
              <a:endCxn id="15" idx="0"/>
            </p:cNvCxnSpPr>
            <p:nvPr/>
          </p:nvCxnSpPr>
          <p:spPr>
            <a:xfrm>
              <a:off x="6602662" y="4992404"/>
              <a:ext cx="524525" cy="438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3"/>
              <a:endCxn id="19" idx="0"/>
            </p:cNvCxnSpPr>
            <p:nvPr/>
          </p:nvCxnSpPr>
          <p:spPr>
            <a:xfrm flipH="1">
              <a:off x="2401066" y="5749418"/>
              <a:ext cx="213727"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4"/>
              <a:endCxn id="18" idx="0"/>
            </p:cNvCxnSpPr>
            <p:nvPr/>
          </p:nvCxnSpPr>
          <p:spPr>
            <a:xfrm>
              <a:off x="2731685" y="5794586"/>
              <a:ext cx="72294" cy="4538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5"/>
              <a:endCxn id="17" idx="0"/>
            </p:cNvCxnSpPr>
            <p:nvPr/>
          </p:nvCxnSpPr>
          <p:spPr>
            <a:xfrm>
              <a:off x="2848576" y="5749418"/>
              <a:ext cx="381688"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3"/>
              <a:endCxn id="22" idx="0"/>
            </p:cNvCxnSpPr>
            <p:nvPr/>
          </p:nvCxnSpPr>
          <p:spPr>
            <a:xfrm flipH="1">
              <a:off x="3633175" y="5749418"/>
              <a:ext cx="339869" cy="4943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3" idx="4"/>
              <a:endCxn id="21" idx="0"/>
            </p:cNvCxnSpPr>
            <p:nvPr/>
          </p:nvCxnSpPr>
          <p:spPr>
            <a:xfrm flipH="1">
              <a:off x="4046347" y="5794586"/>
              <a:ext cx="43589" cy="449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3" idx="5"/>
              <a:endCxn id="20" idx="0"/>
            </p:cNvCxnSpPr>
            <p:nvPr/>
          </p:nvCxnSpPr>
          <p:spPr>
            <a:xfrm>
              <a:off x="4206827" y="5749418"/>
              <a:ext cx="265805" cy="5013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2" idx="3"/>
              <a:endCxn id="24" idx="0"/>
            </p:cNvCxnSpPr>
            <p:nvPr/>
          </p:nvCxnSpPr>
          <p:spPr>
            <a:xfrm flipH="1">
              <a:off x="4898917" y="5717561"/>
              <a:ext cx="39207" cy="5261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2" idx="5"/>
              <a:endCxn id="23" idx="0"/>
            </p:cNvCxnSpPr>
            <p:nvPr/>
          </p:nvCxnSpPr>
          <p:spPr>
            <a:xfrm>
              <a:off x="5171907" y="5717561"/>
              <a:ext cx="140182" cy="5238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6" idx="3"/>
              <a:endCxn id="27" idx="0"/>
            </p:cNvCxnSpPr>
            <p:nvPr/>
          </p:nvCxnSpPr>
          <p:spPr>
            <a:xfrm flipH="1">
              <a:off x="5787294" y="5693834"/>
              <a:ext cx="122555" cy="547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6" idx="4"/>
              <a:endCxn id="26" idx="0"/>
            </p:cNvCxnSpPr>
            <p:nvPr/>
          </p:nvCxnSpPr>
          <p:spPr>
            <a:xfrm>
              <a:off x="6026741" y="5739002"/>
              <a:ext cx="173725" cy="502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6" idx="5"/>
              <a:endCxn id="25" idx="0"/>
            </p:cNvCxnSpPr>
            <p:nvPr/>
          </p:nvCxnSpPr>
          <p:spPr>
            <a:xfrm>
              <a:off x="6143632" y="5693834"/>
              <a:ext cx="466210" cy="5452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5" idx="4"/>
              <a:endCxn id="29" idx="0"/>
            </p:cNvCxnSpPr>
            <p:nvPr/>
          </p:nvCxnSpPr>
          <p:spPr>
            <a:xfrm flipH="1">
              <a:off x="7012755" y="5739003"/>
              <a:ext cx="114432" cy="5001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5" idx="5"/>
              <a:endCxn id="28" idx="0"/>
            </p:cNvCxnSpPr>
            <p:nvPr/>
          </p:nvCxnSpPr>
          <p:spPr>
            <a:xfrm>
              <a:off x="7244078" y="5693835"/>
              <a:ext cx="177910" cy="545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6762541" y="2119919"/>
            <a:ext cx="4428198" cy="3557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217389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Visualization</a:t>
            </a:r>
          </a:p>
        </p:txBody>
      </p:sp>
      <p:sp>
        <p:nvSpPr>
          <p:cNvPr id="3" name="Content Placeholder 2"/>
          <p:cNvSpPr>
            <a:spLocks noGrp="1"/>
          </p:cNvSpPr>
          <p:nvPr>
            <p:ph idx="1"/>
          </p:nvPr>
        </p:nvSpPr>
        <p:spPr>
          <a:xfrm>
            <a:off x="239844" y="2052918"/>
            <a:ext cx="4257206" cy="4195481"/>
          </a:xfrm>
        </p:spPr>
        <p:txBody>
          <a:bodyPr>
            <a:noAutofit/>
          </a:bodyPr>
          <a:lstStyle/>
          <a:p>
            <a:r>
              <a:rPr lang="en-US" sz="2600" dirty="0"/>
              <a:t>Visualization of more abstract, non-coordinate data</a:t>
            </a:r>
          </a:p>
          <a:p>
            <a:r>
              <a:rPr lang="en-US" sz="2600" dirty="0"/>
              <a:t>Process abstract data into a more concrete form that can be more effectively perceived by an observer</a:t>
            </a:r>
          </a:p>
        </p:txBody>
      </p:sp>
      <p:sp>
        <p:nvSpPr>
          <p:cNvPr id="4" name="Slide Number Placeholder 3"/>
          <p:cNvSpPr>
            <a:spLocks noGrp="1"/>
          </p:cNvSpPr>
          <p:nvPr>
            <p:ph type="sldNum" sz="quarter" idx="12"/>
          </p:nvPr>
        </p:nvSpPr>
        <p:spPr/>
        <p:txBody>
          <a:bodyPr/>
          <a:lstStyle/>
          <a:p>
            <a:fld id="{D57F1E4F-1CFF-5643-939E-02111984F565}" type="slidenum">
              <a:rPr lang="en-US" smtClean="0"/>
              <a:t>6</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48472" y="1352128"/>
            <a:ext cx="5857017" cy="5333485"/>
          </a:xfrm>
          <a:prstGeom prst="rect">
            <a:avLst/>
          </a:prstGeom>
        </p:spPr>
      </p:pic>
    </p:spTree>
    <p:extLst>
      <p:ext uri="{BB962C8B-B14F-4D97-AF65-F5344CB8AC3E}">
        <p14:creationId xmlns:p14="http://schemas.microsoft.com/office/powerpoint/2010/main" val="977110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map layout</a:t>
            </a:r>
          </a:p>
        </p:txBody>
      </p:sp>
      <p:sp>
        <p:nvSpPr>
          <p:cNvPr id="4" name="Slide Number Placeholder 3"/>
          <p:cNvSpPr>
            <a:spLocks noGrp="1"/>
          </p:cNvSpPr>
          <p:nvPr>
            <p:ph type="sldNum" sz="quarter" idx="12"/>
          </p:nvPr>
        </p:nvSpPr>
        <p:spPr/>
        <p:txBody>
          <a:bodyPr/>
          <a:lstStyle/>
          <a:p>
            <a:fld id="{D57F1E4F-1CFF-5643-939E-02111984F565}" type="slidenum">
              <a:rPr lang="en-US" smtClean="0"/>
              <a:t>60</a:t>
            </a:fld>
            <a:endParaRPr lang="en-US" dirty="0"/>
          </a:p>
        </p:txBody>
      </p:sp>
      <p:grpSp>
        <p:nvGrpSpPr>
          <p:cNvPr id="5" name="Group 4"/>
          <p:cNvGrpSpPr/>
          <p:nvPr/>
        </p:nvGrpSpPr>
        <p:grpSpPr>
          <a:xfrm>
            <a:off x="547634" y="1610806"/>
            <a:ext cx="5351541" cy="2526779"/>
            <a:chOff x="2235756" y="4032459"/>
            <a:chExt cx="5351541" cy="2526779"/>
          </a:xfrm>
        </p:grpSpPr>
        <p:sp>
          <p:nvSpPr>
            <p:cNvPr id="6" name="Oval 5"/>
            <p:cNvSpPr/>
            <p:nvPr/>
          </p:nvSpPr>
          <p:spPr>
            <a:xfrm>
              <a:off x="4712675" y="403245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20461" y="472914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 name="Oval 7"/>
            <p:cNvSpPr/>
            <p:nvPr/>
          </p:nvSpPr>
          <p:spPr>
            <a:xfrm>
              <a:off x="3388453" y="472914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9" name="Oval 8"/>
            <p:cNvSpPr/>
            <p:nvPr/>
          </p:nvSpPr>
          <p:spPr>
            <a:xfrm>
              <a:off x="4889706" y="5454300"/>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p:cNvSpPr/>
            <p:nvPr/>
          </p:nvSpPr>
          <p:spPr>
            <a:xfrm>
              <a:off x="3924626" y="548615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p:cNvSpPr/>
            <p:nvPr/>
          </p:nvSpPr>
          <p:spPr>
            <a:xfrm>
              <a:off x="2566375" y="548615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Oval 11"/>
            <p:cNvSpPr/>
            <p:nvPr/>
          </p:nvSpPr>
          <p:spPr>
            <a:xfrm>
              <a:off x="6961877" y="543057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5861431" y="543057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p:cNvSpPr/>
            <p:nvPr/>
          </p:nvSpPr>
          <p:spPr>
            <a:xfrm>
              <a:off x="3064954"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p:cNvSpPr/>
            <p:nvPr/>
          </p:nvSpPr>
          <p:spPr>
            <a:xfrm>
              <a:off x="2638669"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p:cNvSpPr/>
            <p:nvPr/>
          </p:nvSpPr>
          <p:spPr>
            <a:xfrm>
              <a:off x="2235756"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p:cNvSpPr/>
            <p:nvPr/>
          </p:nvSpPr>
          <p:spPr>
            <a:xfrm>
              <a:off x="4307322" y="625080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p:cNvSpPr/>
            <p:nvPr/>
          </p:nvSpPr>
          <p:spPr>
            <a:xfrm>
              <a:off x="3881037" y="624373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p:cNvSpPr/>
            <p:nvPr/>
          </p:nvSpPr>
          <p:spPr>
            <a:xfrm>
              <a:off x="3467865" y="624373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p:cNvSpPr/>
            <p:nvPr/>
          </p:nvSpPr>
          <p:spPr>
            <a:xfrm>
              <a:off x="5146779" y="6241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p:cNvSpPr/>
            <p:nvPr/>
          </p:nvSpPr>
          <p:spPr>
            <a:xfrm>
              <a:off x="4733607" y="6243732"/>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 name="Oval 21"/>
            <p:cNvSpPr/>
            <p:nvPr/>
          </p:nvSpPr>
          <p:spPr>
            <a:xfrm>
              <a:off x="6444532" y="6239125"/>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p:cNvSpPr/>
            <p:nvPr/>
          </p:nvSpPr>
          <p:spPr>
            <a:xfrm>
              <a:off x="6035156" y="624139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Oval 23"/>
            <p:cNvSpPr/>
            <p:nvPr/>
          </p:nvSpPr>
          <p:spPr>
            <a:xfrm>
              <a:off x="5621984" y="6241398"/>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p:cNvSpPr/>
            <p:nvPr/>
          </p:nvSpPr>
          <p:spPr>
            <a:xfrm>
              <a:off x="7256678" y="623912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6" name="Oval 25"/>
            <p:cNvSpPr/>
            <p:nvPr/>
          </p:nvSpPr>
          <p:spPr>
            <a:xfrm>
              <a:off x="6847445" y="623912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27" name="Straight Connector 26"/>
            <p:cNvCxnSpPr>
              <a:stCxn id="9" idx="3"/>
              <a:endCxn id="11" idx="7"/>
            </p:cNvCxnSpPr>
            <p:nvPr/>
          </p:nvCxnSpPr>
          <p:spPr>
            <a:xfrm flipH="1">
              <a:off x="3670654" y="4295720"/>
              <a:ext cx="1090439"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5"/>
              <a:endCxn id="10" idx="1"/>
            </p:cNvCxnSpPr>
            <p:nvPr/>
          </p:nvCxnSpPr>
          <p:spPr>
            <a:xfrm>
              <a:off x="4994876" y="4295720"/>
              <a:ext cx="1374003"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3"/>
              <a:endCxn id="14" idx="0"/>
            </p:cNvCxnSpPr>
            <p:nvPr/>
          </p:nvCxnSpPr>
          <p:spPr>
            <a:xfrm flipH="1">
              <a:off x="2731685" y="4992404"/>
              <a:ext cx="705186" cy="4937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4"/>
              <a:endCxn id="13" idx="0"/>
            </p:cNvCxnSpPr>
            <p:nvPr/>
          </p:nvCxnSpPr>
          <p:spPr>
            <a:xfrm>
              <a:off x="3553763" y="5037572"/>
              <a:ext cx="536173" cy="448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5"/>
              <a:endCxn id="12" idx="0"/>
            </p:cNvCxnSpPr>
            <p:nvPr/>
          </p:nvCxnSpPr>
          <p:spPr>
            <a:xfrm>
              <a:off x="3670654" y="4992404"/>
              <a:ext cx="1384362" cy="461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3"/>
              <a:endCxn id="16" idx="0"/>
            </p:cNvCxnSpPr>
            <p:nvPr/>
          </p:nvCxnSpPr>
          <p:spPr>
            <a:xfrm flipH="1">
              <a:off x="6026741" y="4992404"/>
              <a:ext cx="342138" cy="4381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0" idx="5"/>
              <a:endCxn id="15" idx="0"/>
            </p:cNvCxnSpPr>
            <p:nvPr/>
          </p:nvCxnSpPr>
          <p:spPr>
            <a:xfrm>
              <a:off x="6602662" y="4992404"/>
              <a:ext cx="524525" cy="438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3"/>
              <a:endCxn id="19" idx="0"/>
            </p:cNvCxnSpPr>
            <p:nvPr/>
          </p:nvCxnSpPr>
          <p:spPr>
            <a:xfrm flipH="1">
              <a:off x="2401066" y="5749418"/>
              <a:ext cx="213727"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4"/>
              <a:endCxn id="18" idx="0"/>
            </p:cNvCxnSpPr>
            <p:nvPr/>
          </p:nvCxnSpPr>
          <p:spPr>
            <a:xfrm>
              <a:off x="2731685" y="5794586"/>
              <a:ext cx="72294" cy="4538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5"/>
              <a:endCxn id="17" idx="0"/>
            </p:cNvCxnSpPr>
            <p:nvPr/>
          </p:nvCxnSpPr>
          <p:spPr>
            <a:xfrm>
              <a:off x="2848576" y="5749418"/>
              <a:ext cx="381688"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3"/>
              <a:endCxn id="22" idx="0"/>
            </p:cNvCxnSpPr>
            <p:nvPr/>
          </p:nvCxnSpPr>
          <p:spPr>
            <a:xfrm flipH="1">
              <a:off x="3633175" y="5749418"/>
              <a:ext cx="339869" cy="4943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3" idx="4"/>
              <a:endCxn id="21" idx="0"/>
            </p:cNvCxnSpPr>
            <p:nvPr/>
          </p:nvCxnSpPr>
          <p:spPr>
            <a:xfrm flipH="1">
              <a:off x="4046347" y="5794586"/>
              <a:ext cx="43589" cy="449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3" idx="5"/>
              <a:endCxn id="20" idx="0"/>
            </p:cNvCxnSpPr>
            <p:nvPr/>
          </p:nvCxnSpPr>
          <p:spPr>
            <a:xfrm>
              <a:off x="4206827" y="5749418"/>
              <a:ext cx="265805" cy="5013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2" idx="3"/>
              <a:endCxn id="24" idx="0"/>
            </p:cNvCxnSpPr>
            <p:nvPr/>
          </p:nvCxnSpPr>
          <p:spPr>
            <a:xfrm flipH="1">
              <a:off x="4898917" y="5717561"/>
              <a:ext cx="39207" cy="5261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2" idx="5"/>
              <a:endCxn id="23" idx="0"/>
            </p:cNvCxnSpPr>
            <p:nvPr/>
          </p:nvCxnSpPr>
          <p:spPr>
            <a:xfrm>
              <a:off x="5171907" y="5717561"/>
              <a:ext cx="140182" cy="5238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6" idx="3"/>
              <a:endCxn id="27" idx="0"/>
            </p:cNvCxnSpPr>
            <p:nvPr/>
          </p:nvCxnSpPr>
          <p:spPr>
            <a:xfrm flipH="1">
              <a:off x="5787294" y="5693834"/>
              <a:ext cx="122555" cy="547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6" idx="4"/>
              <a:endCxn id="26" idx="0"/>
            </p:cNvCxnSpPr>
            <p:nvPr/>
          </p:nvCxnSpPr>
          <p:spPr>
            <a:xfrm>
              <a:off x="6026741" y="5739002"/>
              <a:ext cx="173725" cy="502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6" idx="5"/>
              <a:endCxn id="25" idx="0"/>
            </p:cNvCxnSpPr>
            <p:nvPr/>
          </p:nvCxnSpPr>
          <p:spPr>
            <a:xfrm>
              <a:off x="6143632" y="5693834"/>
              <a:ext cx="466210" cy="5452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5" idx="4"/>
              <a:endCxn id="29" idx="0"/>
            </p:cNvCxnSpPr>
            <p:nvPr/>
          </p:nvCxnSpPr>
          <p:spPr>
            <a:xfrm flipH="1">
              <a:off x="7012755" y="5739003"/>
              <a:ext cx="114432" cy="5001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5" idx="5"/>
              <a:endCxn id="28" idx="0"/>
            </p:cNvCxnSpPr>
            <p:nvPr/>
          </p:nvCxnSpPr>
          <p:spPr>
            <a:xfrm>
              <a:off x="7244078" y="5693835"/>
              <a:ext cx="177910" cy="545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6762541" y="2119919"/>
            <a:ext cx="4428198" cy="355739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flipV="1">
            <a:off x="6350558" y="1878128"/>
            <a:ext cx="0" cy="2192368"/>
          </a:xfrm>
          <a:prstGeom prst="straightConnector1">
            <a:avLst/>
          </a:prstGeom>
          <a:ln w="28575">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7388" y="4361587"/>
            <a:ext cx="5301787" cy="923330"/>
          </a:xfrm>
          <a:prstGeom prst="rect">
            <a:avLst/>
          </a:prstGeom>
          <a:noFill/>
        </p:spPr>
        <p:txBody>
          <a:bodyPr wrap="square" rtlCol="0">
            <a:spAutoFit/>
          </a:bodyPr>
          <a:lstStyle/>
          <a:p>
            <a:pPr marL="285750" indent="-285750">
              <a:buFont typeface="Arial" charset="0"/>
              <a:buChar char="•"/>
            </a:pPr>
            <a:r>
              <a:rPr lang="en-US" dirty="0"/>
              <a:t>Set parents node values to sum of child node values from bottom up</a:t>
            </a:r>
          </a:p>
          <a:p>
            <a:pPr marL="285750" indent="-285750">
              <a:buFont typeface="Arial" charset="0"/>
              <a:buChar char="•"/>
            </a:pPr>
            <a:endParaRPr lang="en-US" dirty="0"/>
          </a:p>
        </p:txBody>
      </p:sp>
      <p:sp>
        <p:nvSpPr>
          <p:cNvPr id="50" name="TextBox 49"/>
          <p:cNvSpPr txBox="1"/>
          <p:nvPr/>
        </p:nvSpPr>
        <p:spPr>
          <a:xfrm>
            <a:off x="1644240" y="2275795"/>
            <a:ext cx="441146" cy="369332"/>
          </a:xfrm>
          <a:prstGeom prst="rect">
            <a:avLst/>
          </a:prstGeom>
          <a:noFill/>
        </p:spPr>
        <p:txBody>
          <a:bodyPr wrap="none" rtlCol="0">
            <a:spAutoFit/>
          </a:bodyPr>
          <a:lstStyle/>
          <a:p>
            <a:r>
              <a:rPr lang="en-US" dirty="0"/>
              <a:t>11</a:t>
            </a:r>
          </a:p>
        </p:txBody>
      </p:sp>
      <p:sp>
        <p:nvSpPr>
          <p:cNvPr id="51" name="TextBox 50"/>
          <p:cNvSpPr txBox="1"/>
          <p:nvPr/>
        </p:nvSpPr>
        <p:spPr>
          <a:xfrm>
            <a:off x="2970117" y="1580355"/>
            <a:ext cx="441146" cy="369332"/>
          </a:xfrm>
          <a:prstGeom prst="rect">
            <a:avLst/>
          </a:prstGeom>
          <a:noFill/>
        </p:spPr>
        <p:txBody>
          <a:bodyPr wrap="none" rtlCol="0">
            <a:spAutoFit/>
          </a:bodyPr>
          <a:lstStyle/>
          <a:p>
            <a:r>
              <a:rPr lang="en-US"/>
              <a:t>16</a:t>
            </a:r>
          </a:p>
        </p:txBody>
      </p:sp>
    </p:spTree>
    <p:extLst>
      <p:ext uri="{BB962C8B-B14F-4D97-AF65-F5344CB8AC3E}">
        <p14:creationId xmlns:p14="http://schemas.microsoft.com/office/powerpoint/2010/main" val="1609951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map layout</a:t>
            </a:r>
          </a:p>
        </p:txBody>
      </p:sp>
      <p:sp>
        <p:nvSpPr>
          <p:cNvPr id="4" name="Slide Number Placeholder 3"/>
          <p:cNvSpPr>
            <a:spLocks noGrp="1"/>
          </p:cNvSpPr>
          <p:nvPr>
            <p:ph type="sldNum" sz="quarter" idx="12"/>
          </p:nvPr>
        </p:nvSpPr>
        <p:spPr/>
        <p:txBody>
          <a:bodyPr/>
          <a:lstStyle/>
          <a:p>
            <a:fld id="{D57F1E4F-1CFF-5643-939E-02111984F565}" type="slidenum">
              <a:rPr lang="en-US" smtClean="0"/>
              <a:t>61</a:t>
            </a:fld>
            <a:endParaRPr lang="en-US" dirty="0"/>
          </a:p>
        </p:txBody>
      </p:sp>
      <p:grpSp>
        <p:nvGrpSpPr>
          <p:cNvPr id="5" name="Group 4"/>
          <p:cNvGrpSpPr/>
          <p:nvPr/>
        </p:nvGrpSpPr>
        <p:grpSpPr>
          <a:xfrm>
            <a:off x="547634" y="1610806"/>
            <a:ext cx="5351541" cy="2526779"/>
            <a:chOff x="2235756" y="4032459"/>
            <a:chExt cx="5351541" cy="2526779"/>
          </a:xfrm>
        </p:grpSpPr>
        <p:sp>
          <p:nvSpPr>
            <p:cNvPr id="6" name="Oval 5"/>
            <p:cNvSpPr/>
            <p:nvPr/>
          </p:nvSpPr>
          <p:spPr>
            <a:xfrm>
              <a:off x="4712675" y="403245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20461" y="4729143"/>
              <a:ext cx="330619" cy="30842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 name="Oval 7"/>
            <p:cNvSpPr/>
            <p:nvPr/>
          </p:nvSpPr>
          <p:spPr>
            <a:xfrm>
              <a:off x="3388453" y="4729143"/>
              <a:ext cx="330619" cy="30842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9" name="Oval 8"/>
            <p:cNvSpPr/>
            <p:nvPr/>
          </p:nvSpPr>
          <p:spPr>
            <a:xfrm>
              <a:off x="4889706" y="5454300"/>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p:cNvSpPr/>
            <p:nvPr/>
          </p:nvSpPr>
          <p:spPr>
            <a:xfrm>
              <a:off x="3924626" y="548615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p:cNvSpPr/>
            <p:nvPr/>
          </p:nvSpPr>
          <p:spPr>
            <a:xfrm>
              <a:off x="2566375" y="548615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Oval 11"/>
            <p:cNvSpPr/>
            <p:nvPr/>
          </p:nvSpPr>
          <p:spPr>
            <a:xfrm>
              <a:off x="6961877" y="543057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5861431" y="543057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p:cNvSpPr/>
            <p:nvPr/>
          </p:nvSpPr>
          <p:spPr>
            <a:xfrm>
              <a:off x="3064954"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p:cNvSpPr/>
            <p:nvPr/>
          </p:nvSpPr>
          <p:spPr>
            <a:xfrm>
              <a:off x="2638669"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p:cNvSpPr/>
            <p:nvPr/>
          </p:nvSpPr>
          <p:spPr>
            <a:xfrm>
              <a:off x="2235756"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p:cNvSpPr/>
            <p:nvPr/>
          </p:nvSpPr>
          <p:spPr>
            <a:xfrm>
              <a:off x="4307322" y="625080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p:cNvSpPr/>
            <p:nvPr/>
          </p:nvSpPr>
          <p:spPr>
            <a:xfrm>
              <a:off x="3881037" y="624373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p:cNvSpPr/>
            <p:nvPr/>
          </p:nvSpPr>
          <p:spPr>
            <a:xfrm>
              <a:off x="3467865" y="624373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p:cNvSpPr/>
            <p:nvPr/>
          </p:nvSpPr>
          <p:spPr>
            <a:xfrm>
              <a:off x="5146779" y="6241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p:cNvSpPr/>
            <p:nvPr/>
          </p:nvSpPr>
          <p:spPr>
            <a:xfrm>
              <a:off x="4733607" y="6243732"/>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 name="Oval 21"/>
            <p:cNvSpPr/>
            <p:nvPr/>
          </p:nvSpPr>
          <p:spPr>
            <a:xfrm>
              <a:off x="6444532" y="6239125"/>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p:cNvSpPr/>
            <p:nvPr/>
          </p:nvSpPr>
          <p:spPr>
            <a:xfrm>
              <a:off x="6035156" y="624139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Oval 23"/>
            <p:cNvSpPr/>
            <p:nvPr/>
          </p:nvSpPr>
          <p:spPr>
            <a:xfrm>
              <a:off x="5621984" y="6241398"/>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p:cNvSpPr/>
            <p:nvPr/>
          </p:nvSpPr>
          <p:spPr>
            <a:xfrm>
              <a:off x="7256678" y="623912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6" name="Oval 25"/>
            <p:cNvSpPr/>
            <p:nvPr/>
          </p:nvSpPr>
          <p:spPr>
            <a:xfrm>
              <a:off x="6847445" y="623912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27" name="Straight Connector 26"/>
            <p:cNvCxnSpPr>
              <a:stCxn id="9" idx="3"/>
              <a:endCxn id="11" idx="7"/>
            </p:cNvCxnSpPr>
            <p:nvPr/>
          </p:nvCxnSpPr>
          <p:spPr>
            <a:xfrm flipH="1">
              <a:off x="3670654" y="4295720"/>
              <a:ext cx="1090439"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5"/>
              <a:endCxn id="10" idx="1"/>
            </p:cNvCxnSpPr>
            <p:nvPr/>
          </p:nvCxnSpPr>
          <p:spPr>
            <a:xfrm>
              <a:off x="4994876" y="4295720"/>
              <a:ext cx="1374003"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3"/>
              <a:endCxn id="14" idx="0"/>
            </p:cNvCxnSpPr>
            <p:nvPr/>
          </p:nvCxnSpPr>
          <p:spPr>
            <a:xfrm flipH="1">
              <a:off x="2731685" y="4992404"/>
              <a:ext cx="705186" cy="4937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4"/>
              <a:endCxn id="13" idx="0"/>
            </p:cNvCxnSpPr>
            <p:nvPr/>
          </p:nvCxnSpPr>
          <p:spPr>
            <a:xfrm>
              <a:off x="3553763" y="5037572"/>
              <a:ext cx="536173" cy="448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5"/>
              <a:endCxn id="12" idx="0"/>
            </p:cNvCxnSpPr>
            <p:nvPr/>
          </p:nvCxnSpPr>
          <p:spPr>
            <a:xfrm>
              <a:off x="3670654" y="4992404"/>
              <a:ext cx="1384362" cy="461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3"/>
              <a:endCxn id="16" idx="0"/>
            </p:cNvCxnSpPr>
            <p:nvPr/>
          </p:nvCxnSpPr>
          <p:spPr>
            <a:xfrm flipH="1">
              <a:off x="6026741" y="4992404"/>
              <a:ext cx="342138" cy="4381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0" idx="5"/>
              <a:endCxn id="15" idx="0"/>
            </p:cNvCxnSpPr>
            <p:nvPr/>
          </p:nvCxnSpPr>
          <p:spPr>
            <a:xfrm>
              <a:off x="6602662" y="4992404"/>
              <a:ext cx="524525" cy="438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3"/>
              <a:endCxn id="19" idx="0"/>
            </p:cNvCxnSpPr>
            <p:nvPr/>
          </p:nvCxnSpPr>
          <p:spPr>
            <a:xfrm flipH="1">
              <a:off x="2401066" y="5749418"/>
              <a:ext cx="213727"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4"/>
              <a:endCxn id="18" idx="0"/>
            </p:cNvCxnSpPr>
            <p:nvPr/>
          </p:nvCxnSpPr>
          <p:spPr>
            <a:xfrm>
              <a:off x="2731685" y="5794586"/>
              <a:ext cx="72294" cy="4538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5"/>
              <a:endCxn id="17" idx="0"/>
            </p:cNvCxnSpPr>
            <p:nvPr/>
          </p:nvCxnSpPr>
          <p:spPr>
            <a:xfrm>
              <a:off x="2848576" y="5749418"/>
              <a:ext cx="381688"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3"/>
              <a:endCxn id="22" idx="0"/>
            </p:cNvCxnSpPr>
            <p:nvPr/>
          </p:nvCxnSpPr>
          <p:spPr>
            <a:xfrm flipH="1">
              <a:off x="3633175" y="5749418"/>
              <a:ext cx="339869" cy="4943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3" idx="4"/>
              <a:endCxn id="21" idx="0"/>
            </p:cNvCxnSpPr>
            <p:nvPr/>
          </p:nvCxnSpPr>
          <p:spPr>
            <a:xfrm flipH="1">
              <a:off x="4046347" y="5794586"/>
              <a:ext cx="43589" cy="449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3" idx="5"/>
              <a:endCxn id="20" idx="0"/>
            </p:cNvCxnSpPr>
            <p:nvPr/>
          </p:nvCxnSpPr>
          <p:spPr>
            <a:xfrm>
              <a:off x="4206827" y="5749418"/>
              <a:ext cx="265805" cy="5013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2" idx="3"/>
              <a:endCxn id="24" idx="0"/>
            </p:cNvCxnSpPr>
            <p:nvPr/>
          </p:nvCxnSpPr>
          <p:spPr>
            <a:xfrm flipH="1">
              <a:off x="4898917" y="5717561"/>
              <a:ext cx="39207" cy="5261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2" idx="5"/>
              <a:endCxn id="23" idx="0"/>
            </p:cNvCxnSpPr>
            <p:nvPr/>
          </p:nvCxnSpPr>
          <p:spPr>
            <a:xfrm>
              <a:off x="5171907" y="5717561"/>
              <a:ext cx="140182" cy="5238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6" idx="3"/>
              <a:endCxn id="27" idx="0"/>
            </p:cNvCxnSpPr>
            <p:nvPr/>
          </p:nvCxnSpPr>
          <p:spPr>
            <a:xfrm flipH="1">
              <a:off x="5787294" y="5693834"/>
              <a:ext cx="122555" cy="547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6" idx="4"/>
              <a:endCxn id="26" idx="0"/>
            </p:cNvCxnSpPr>
            <p:nvPr/>
          </p:nvCxnSpPr>
          <p:spPr>
            <a:xfrm>
              <a:off x="6026741" y="5739002"/>
              <a:ext cx="173725" cy="502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6" idx="5"/>
              <a:endCxn id="25" idx="0"/>
            </p:cNvCxnSpPr>
            <p:nvPr/>
          </p:nvCxnSpPr>
          <p:spPr>
            <a:xfrm>
              <a:off x="6143632" y="5693834"/>
              <a:ext cx="466210" cy="5452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5" idx="4"/>
              <a:endCxn id="29" idx="0"/>
            </p:cNvCxnSpPr>
            <p:nvPr/>
          </p:nvCxnSpPr>
          <p:spPr>
            <a:xfrm flipH="1">
              <a:off x="7012755" y="5739003"/>
              <a:ext cx="114432" cy="5001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5" idx="5"/>
              <a:endCxn id="28" idx="0"/>
            </p:cNvCxnSpPr>
            <p:nvPr/>
          </p:nvCxnSpPr>
          <p:spPr>
            <a:xfrm>
              <a:off x="7244078" y="5693835"/>
              <a:ext cx="177910" cy="545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6762541" y="2119919"/>
            <a:ext cx="4428198" cy="355739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p:cNvCxnSpPr/>
          <p:nvPr/>
        </p:nvCxnSpPr>
        <p:spPr>
          <a:xfrm flipV="1">
            <a:off x="6350558" y="1878128"/>
            <a:ext cx="0" cy="2192368"/>
          </a:xfrm>
          <a:prstGeom prst="straightConnector1">
            <a:avLst/>
          </a:prstGeom>
          <a:ln w="28575">
            <a:solidFill>
              <a:schemeClr val="accent3">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7388" y="4361587"/>
            <a:ext cx="5301787" cy="1754326"/>
          </a:xfrm>
          <a:prstGeom prst="rect">
            <a:avLst/>
          </a:prstGeom>
          <a:noFill/>
        </p:spPr>
        <p:txBody>
          <a:bodyPr wrap="square" rtlCol="0">
            <a:spAutoFit/>
          </a:bodyPr>
          <a:lstStyle/>
          <a:p>
            <a:pPr marL="285750" indent="-285750">
              <a:buFont typeface="Arial" charset="0"/>
              <a:buChar char="•"/>
            </a:pPr>
            <a:r>
              <a:rPr lang="en-US" dirty="0"/>
              <a:t>Set parents node values to sum of child node values from bottom up</a:t>
            </a:r>
          </a:p>
          <a:p>
            <a:pPr marL="285750" indent="-285750">
              <a:buFont typeface="Arial" charset="0"/>
              <a:buChar char="•"/>
            </a:pPr>
            <a:r>
              <a:rPr lang="en-US" dirty="0"/>
              <a:t>Partition based on current node’s value as a portion of parent node’s value from top down</a:t>
            </a:r>
          </a:p>
          <a:p>
            <a:pPr marL="285750" indent="-285750">
              <a:buFont typeface="Arial" charset="0"/>
              <a:buChar char="•"/>
            </a:pPr>
            <a:endParaRPr lang="en-US" dirty="0"/>
          </a:p>
        </p:txBody>
      </p:sp>
      <p:sp>
        <p:nvSpPr>
          <p:cNvPr id="50" name="TextBox 49"/>
          <p:cNvSpPr txBox="1"/>
          <p:nvPr/>
        </p:nvSpPr>
        <p:spPr>
          <a:xfrm>
            <a:off x="1644241" y="2275795"/>
            <a:ext cx="441146" cy="369332"/>
          </a:xfrm>
          <a:prstGeom prst="rect">
            <a:avLst/>
          </a:prstGeom>
          <a:noFill/>
        </p:spPr>
        <p:txBody>
          <a:bodyPr wrap="none" rtlCol="0">
            <a:spAutoFit/>
          </a:bodyPr>
          <a:lstStyle/>
          <a:p>
            <a:r>
              <a:rPr lang="en-US" dirty="0"/>
              <a:t>11</a:t>
            </a:r>
          </a:p>
        </p:txBody>
      </p:sp>
      <p:sp>
        <p:nvSpPr>
          <p:cNvPr id="51" name="TextBox 50"/>
          <p:cNvSpPr txBox="1"/>
          <p:nvPr/>
        </p:nvSpPr>
        <p:spPr>
          <a:xfrm>
            <a:off x="2970117" y="1580355"/>
            <a:ext cx="441146" cy="369332"/>
          </a:xfrm>
          <a:prstGeom prst="rect">
            <a:avLst/>
          </a:prstGeom>
          <a:noFill/>
        </p:spPr>
        <p:txBody>
          <a:bodyPr wrap="none" rtlCol="0">
            <a:spAutoFit/>
          </a:bodyPr>
          <a:lstStyle/>
          <a:p>
            <a:r>
              <a:rPr lang="en-US"/>
              <a:t>16</a:t>
            </a:r>
          </a:p>
        </p:txBody>
      </p:sp>
      <p:sp>
        <p:nvSpPr>
          <p:cNvPr id="53" name="Rectangle 52"/>
          <p:cNvSpPr/>
          <p:nvPr/>
        </p:nvSpPr>
        <p:spPr>
          <a:xfrm>
            <a:off x="9943763" y="2105514"/>
            <a:ext cx="1246976" cy="357180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953844" y="3817470"/>
            <a:ext cx="798617" cy="369332"/>
          </a:xfrm>
          <a:prstGeom prst="rect">
            <a:avLst/>
          </a:prstGeom>
          <a:noFill/>
        </p:spPr>
        <p:txBody>
          <a:bodyPr wrap="none" rtlCol="0">
            <a:spAutoFit/>
          </a:bodyPr>
          <a:lstStyle/>
          <a:p>
            <a:r>
              <a:rPr lang="en-US"/>
              <a:t>11/16</a:t>
            </a:r>
          </a:p>
        </p:txBody>
      </p:sp>
      <p:sp>
        <p:nvSpPr>
          <p:cNvPr id="55" name="TextBox 54"/>
          <p:cNvSpPr txBox="1"/>
          <p:nvPr/>
        </p:nvSpPr>
        <p:spPr>
          <a:xfrm>
            <a:off x="10233216" y="3826746"/>
            <a:ext cx="670376" cy="369332"/>
          </a:xfrm>
          <a:prstGeom prst="rect">
            <a:avLst/>
          </a:prstGeom>
          <a:noFill/>
        </p:spPr>
        <p:txBody>
          <a:bodyPr wrap="none" rtlCol="0">
            <a:spAutoFit/>
          </a:bodyPr>
          <a:lstStyle/>
          <a:p>
            <a:r>
              <a:rPr lang="en-US"/>
              <a:t>5/16</a:t>
            </a:r>
            <a:endParaRPr lang="en-US" dirty="0"/>
          </a:p>
        </p:txBody>
      </p:sp>
    </p:spTree>
    <p:extLst>
      <p:ext uri="{BB962C8B-B14F-4D97-AF65-F5344CB8AC3E}">
        <p14:creationId xmlns:p14="http://schemas.microsoft.com/office/powerpoint/2010/main" val="3972639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map layout</a:t>
            </a:r>
          </a:p>
        </p:txBody>
      </p:sp>
      <p:sp>
        <p:nvSpPr>
          <p:cNvPr id="4" name="Slide Number Placeholder 3"/>
          <p:cNvSpPr>
            <a:spLocks noGrp="1"/>
          </p:cNvSpPr>
          <p:nvPr>
            <p:ph type="sldNum" sz="quarter" idx="12"/>
          </p:nvPr>
        </p:nvSpPr>
        <p:spPr/>
        <p:txBody>
          <a:bodyPr/>
          <a:lstStyle/>
          <a:p>
            <a:fld id="{D57F1E4F-1CFF-5643-939E-02111984F565}" type="slidenum">
              <a:rPr lang="en-US" smtClean="0"/>
              <a:t>62</a:t>
            </a:fld>
            <a:endParaRPr lang="en-US" dirty="0"/>
          </a:p>
        </p:txBody>
      </p:sp>
      <p:grpSp>
        <p:nvGrpSpPr>
          <p:cNvPr id="5" name="Group 4"/>
          <p:cNvGrpSpPr/>
          <p:nvPr/>
        </p:nvGrpSpPr>
        <p:grpSpPr>
          <a:xfrm>
            <a:off x="547634" y="1610806"/>
            <a:ext cx="5351541" cy="2526779"/>
            <a:chOff x="2235756" y="4032459"/>
            <a:chExt cx="5351541" cy="2526779"/>
          </a:xfrm>
        </p:grpSpPr>
        <p:sp>
          <p:nvSpPr>
            <p:cNvPr id="6" name="Oval 5"/>
            <p:cNvSpPr/>
            <p:nvPr/>
          </p:nvSpPr>
          <p:spPr>
            <a:xfrm>
              <a:off x="4712675" y="403245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20461" y="4729143"/>
              <a:ext cx="330619" cy="30842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 name="Oval 7"/>
            <p:cNvSpPr/>
            <p:nvPr/>
          </p:nvSpPr>
          <p:spPr>
            <a:xfrm>
              <a:off x="3388453" y="4729143"/>
              <a:ext cx="330619" cy="30842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9" name="Oval 8"/>
            <p:cNvSpPr/>
            <p:nvPr/>
          </p:nvSpPr>
          <p:spPr>
            <a:xfrm>
              <a:off x="4889706" y="5454300"/>
              <a:ext cx="330619" cy="30842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p:cNvSpPr/>
            <p:nvPr/>
          </p:nvSpPr>
          <p:spPr>
            <a:xfrm>
              <a:off x="3924626" y="5486157"/>
              <a:ext cx="330619" cy="30842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p:cNvSpPr/>
            <p:nvPr/>
          </p:nvSpPr>
          <p:spPr>
            <a:xfrm>
              <a:off x="2566375" y="5486157"/>
              <a:ext cx="330619" cy="3084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Oval 11"/>
            <p:cNvSpPr/>
            <p:nvPr/>
          </p:nvSpPr>
          <p:spPr>
            <a:xfrm>
              <a:off x="6961877" y="5430574"/>
              <a:ext cx="330619" cy="30842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5861431" y="5430573"/>
              <a:ext cx="330619" cy="30842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p:cNvSpPr/>
            <p:nvPr/>
          </p:nvSpPr>
          <p:spPr>
            <a:xfrm>
              <a:off x="3064954"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p:cNvSpPr/>
            <p:nvPr/>
          </p:nvSpPr>
          <p:spPr>
            <a:xfrm>
              <a:off x="2638669"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p:cNvSpPr/>
            <p:nvPr/>
          </p:nvSpPr>
          <p:spPr>
            <a:xfrm>
              <a:off x="2235756" y="6248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p:cNvSpPr/>
            <p:nvPr/>
          </p:nvSpPr>
          <p:spPr>
            <a:xfrm>
              <a:off x="4307322" y="625080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p:cNvSpPr/>
            <p:nvPr/>
          </p:nvSpPr>
          <p:spPr>
            <a:xfrm>
              <a:off x="3881037" y="624373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p:cNvSpPr/>
            <p:nvPr/>
          </p:nvSpPr>
          <p:spPr>
            <a:xfrm>
              <a:off x="3467865" y="624373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p:cNvSpPr/>
            <p:nvPr/>
          </p:nvSpPr>
          <p:spPr>
            <a:xfrm>
              <a:off x="5146779" y="6241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p:cNvSpPr/>
            <p:nvPr/>
          </p:nvSpPr>
          <p:spPr>
            <a:xfrm>
              <a:off x="4733607" y="6243732"/>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 name="Oval 21"/>
            <p:cNvSpPr/>
            <p:nvPr/>
          </p:nvSpPr>
          <p:spPr>
            <a:xfrm>
              <a:off x="6444532" y="6239125"/>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p:cNvSpPr/>
            <p:nvPr/>
          </p:nvSpPr>
          <p:spPr>
            <a:xfrm>
              <a:off x="6035156" y="624139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Oval 23"/>
            <p:cNvSpPr/>
            <p:nvPr/>
          </p:nvSpPr>
          <p:spPr>
            <a:xfrm>
              <a:off x="5621984" y="6241398"/>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p:cNvSpPr/>
            <p:nvPr/>
          </p:nvSpPr>
          <p:spPr>
            <a:xfrm>
              <a:off x="7256678" y="623912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6" name="Oval 25"/>
            <p:cNvSpPr/>
            <p:nvPr/>
          </p:nvSpPr>
          <p:spPr>
            <a:xfrm>
              <a:off x="6847445" y="623912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27" name="Straight Connector 26"/>
            <p:cNvCxnSpPr>
              <a:stCxn id="9" idx="3"/>
              <a:endCxn id="11" idx="7"/>
            </p:cNvCxnSpPr>
            <p:nvPr/>
          </p:nvCxnSpPr>
          <p:spPr>
            <a:xfrm flipH="1">
              <a:off x="3670654" y="4295720"/>
              <a:ext cx="1090439"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5"/>
              <a:endCxn id="10" idx="1"/>
            </p:cNvCxnSpPr>
            <p:nvPr/>
          </p:nvCxnSpPr>
          <p:spPr>
            <a:xfrm>
              <a:off x="4994876" y="4295720"/>
              <a:ext cx="1374003"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3"/>
              <a:endCxn id="14" idx="0"/>
            </p:cNvCxnSpPr>
            <p:nvPr/>
          </p:nvCxnSpPr>
          <p:spPr>
            <a:xfrm flipH="1">
              <a:off x="2731685" y="4992404"/>
              <a:ext cx="705186" cy="4937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4"/>
              <a:endCxn id="13" idx="0"/>
            </p:cNvCxnSpPr>
            <p:nvPr/>
          </p:nvCxnSpPr>
          <p:spPr>
            <a:xfrm>
              <a:off x="3553763" y="5037572"/>
              <a:ext cx="536173" cy="448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5"/>
              <a:endCxn id="12" idx="0"/>
            </p:cNvCxnSpPr>
            <p:nvPr/>
          </p:nvCxnSpPr>
          <p:spPr>
            <a:xfrm>
              <a:off x="3670654" y="4992404"/>
              <a:ext cx="1384362" cy="461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3"/>
              <a:endCxn id="16" idx="0"/>
            </p:cNvCxnSpPr>
            <p:nvPr/>
          </p:nvCxnSpPr>
          <p:spPr>
            <a:xfrm flipH="1">
              <a:off x="6026741" y="4992404"/>
              <a:ext cx="342138" cy="4381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0" idx="5"/>
              <a:endCxn id="15" idx="0"/>
            </p:cNvCxnSpPr>
            <p:nvPr/>
          </p:nvCxnSpPr>
          <p:spPr>
            <a:xfrm>
              <a:off x="6602662" y="4992404"/>
              <a:ext cx="524525" cy="438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3"/>
              <a:endCxn id="19" idx="0"/>
            </p:cNvCxnSpPr>
            <p:nvPr/>
          </p:nvCxnSpPr>
          <p:spPr>
            <a:xfrm flipH="1">
              <a:off x="2401066" y="5749418"/>
              <a:ext cx="213727"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4"/>
              <a:endCxn id="18" idx="0"/>
            </p:cNvCxnSpPr>
            <p:nvPr/>
          </p:nvCxnSpPr>
          <p:spPr>
            <a:xfrm>
              <a:off x="2731685" y="5794586"/>
              <a:ext cx="72294" cy="4538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5"/>
              <a:endCxn id="17" idx="0"/>
            </p:cNvCxnSpPr>
            <p:nvPr/>
          </p:nvCxnSpPr>
          <p:spPr>
            <a:xfrm>
              <a:off x="2848576" y="5749418"/>
              <a:ext cx="381688"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3"/>
              <a:endCxn id="22" idx="0"/>
            </p:cNvCxnSpPr>
            <p:nvPr/>
          </p:nvCxnSpPr>
          <p:spPr>
            <a:xfrm flipH="1">
              <a:off x="3633175" y="5749418"/>
              <a:ext cx="339869" cy="4943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3" idx="4"/>
              <a:endCxn id="21" idx="0"/>
            </p:cNvCxnSpPr>
            <p:nvPr/>
          </p:nvCxnSpPr>
          <p:spPr>
            <a:xfrm flipH="1">
              <a:off x="4046347" y="5794586"/>
              <a:ext cx="43589" cy="449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3" idx="5"/>
              <a:endCxn id="20" idx="0"/>
            </p:cNvCxnSpPr>
            <p:nvPr/>
          </p:nvCxnSpPr>
          <p:spPr>
            <a:xfrm>
              <a:off x="4206827" y="5749418"/>
              <a:ext cx="265805" cy="5013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2" idx="3"/>
              <a:endCxn id="24" idx="0"/>
            </p:cNvCxnSpPr>
            <p:nvPr/>
          </p:nvCxnSpPr>
          <p:spPr>
            <a:xfrm flipH="1">
              <a:off x="4898917" y="5717561"/>
              <a:ext cx="39207" cy="5261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2" idx="5"/>
              <a:endCxn id="23" idx="0"/>
            </p:cNvCxnSpPr>
            <p:nvPr/>
          </p:nvCxnSpPr>
          <p:spPr>
            <a:xfrm>
              <a:off x="5171907" y="5717561"/>
              <a:ext cx="140182" cy="5238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6" idx="3"/>
              <a:endCxn id="27" idx="0"/>
            </p:cNvCxnSpPr>
            <p:nvPr/>
          </p:nvCxnSpPr>
          <p:spPr>
            <a:xfrm flipH="1">
              <a:off x="5787294" y="5693834"/>
              <a:ext cx="122555" cy="547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6" idx="4"/>
              <a:endCxn id="26" idx="0"/>
            </p:cNvCxnSpPr>
            <p:nvPr/>
          </p:nvCxnSpPr>
          <p:spPr>
            <a:xfrm>
              <a:off x="6026741" y="5739002"/>
              <a:ext cx="173725" cy="502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6" idx="5"/>
              <a:endCxn id="25" idx="0"/>
            </p:cNvCxnSpPr>
            <p:nvPr/>
          </p:nvCxnSpPr>
          <p:spPr>
            <a:xfrm>
              <a:off x="6143632" y="5693834"/>
              <a:ext cx="466210" cy="5452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5" idx="4"/>
              <a:endCxn id="29" idx="0"/>
            </p:cNvCxnSpPr>
            <p:nvPr/>
          </p:nvCxnSpPr>
          <p:spPr>
            <a:xfrm flipH="1">
              <a:off x="7012755" y="5739003"/>
              <a:ext cx="114432" cy="5001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5" idx="5"/>
              <a:endCxn id="28" idx="0"/>
            </p:cNvCxnSpPr>
            <p:nvPr/>
          </p:nvCxnSpPr>
          <p:spPr>
            <a:xfrm>
              <a:off x="7244078" y="5693835"/>
              <a:ext cx="177910" cy="545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6762541" y="2119919"/>
            <a:ext cx="4428198" cy="355739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p:cNvCxnSpPr/>
          <p:nvPr/>
        </p:nvCxnSpPr>
        <p:spPr>
          <a:xfrm flipV="1">
            <a:off x="6350558" y="1878128"/>
            <a:ext cx="0" cy="2192368"/>
          </a:xfrm>
          <a:prstGeom prst="straightConnector1">
            <a:avLst/>
          </a:prstGeom>
          <a:ln w="28575">
            <a:solidFill>
              <a:schemeClr val="accent3">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7388" y="4361587"/>
            <a:ext cx="5301787" cy="1754326"/>
          </a:xfrm>
          <a:prstGeom prst="rect">
            <a:avLst/>
          </a:prstGeom>
          <a:noFill/>
        </p:spPr>
        <p:txBody>
          <a:bodyPr wrap="square" rtlCol="0">
            <a:spAutoFit/>
          </a:bodyPr>
          <a:lstStyle/>
          <a:p>
            <a:pPr marL="285750" indent="-285750">
              <a:buFont typeface="Arial" charset="0"/>
              <a:buChar char="•"/>
            </a:pPr>
            <a:r>
              <a:rPr lang="en-US" dirty="0"/>
              <a:t>Set parents node values to sum of child node values from bottom up</a:t>
            </a:r>
          </a:p>
          <a:p>
            <a:pPr marL="285750" indent="-285750">
              <a:buFont typeface="Arial" charset="0"/>
              <a:buChar char="•"/>
            </a:pPr>
            <a:r>
              <a:rPr lang="en-US" dirty="0"/>
              <a:t>Partition based on current node’s value as a portion of parent node’s value from top down</a:t>
            </a:r>
          </a:p>
          <a:p>
            <a:pPr marL="285750" indent="-285750">
              <a:buFont typeface="Arial" charset="0"/>
              <a:buChar char="•"/>
            </a:pPr>
            <a:endParaRPr lang="en-US" dirty="0"/>
          </a:p>
        </p:txBody>
      </p:sp>
      <p:sp>
        <p:nvSpPr>
          <p:cNvPr id="50" name="TextBox 49"/>
          <p:cNvSpPr txBox="1"/>
          <p:nvPr/>
        </p:nvSpPr>
        <p:spPr>
          <a:xfrm>
            <a:off x="1644241" y="2275795"/>
            <a:ext cx="441146" cy="369332"/>
          </a:xfrm>
          <a:prstGeom prst="rect">
            <a:avLst/>
          </a:prstGeom>
          <a:noFill/>
        </p:spPr>
        <p:txBody>
          <a:bodyPr wrap="none" rtlCol="0">
            <a:spAutoFit/>
          </a:bodyPr>
          <a:lstStyle/>
          <a:p>
            <a:r>
              <a:rPr lang="en-US" dirty="0"/>
              <a:t>11</a:t>
            </a:r>
          </a:p>
        </p:txBody>
      </p:sp>
      <p:sp>
        <p:nvSpPr>
          <p:cNvPr id="51" name="TextBox 50"/>
          <p:cNvSpPr txBox="1"/>
          <p:nvPr/>
        </p:nvSpPr>
        <p:spPr>
          <a:xfrm>
            <a:off x="2970117" y="1580355"/>
            <a:ext cx="441146" cy="369332"/>
          </a:xfrm>
          <a:prstGeom prst="rect">
            <a:avLst/>
          </a:prstGeom>
          <a:noFill/>
        </p:spPr>
        <p:txBody>
          <a:bodyPr wrap="none" rtlCol="0">
            <a:spAutoFit/>
          </a:bodyPr>
          <a:lstStyle/>
          <a:p>
            <a:r>
              <a:rPr lang="en-US"/>
              <a:t>16</a:t>
            </a:r>
          </a:p>
        </p:txBody>
      </p:sp>
      <p:sp>
        <p:nvSpPr>
          <p:cNvPr id="53" name="Rectangle 52"/>
          <p:cNvSpPr/>
          <p:nvPr/>
        </p:nvSpPr>
        <p:spPr>
          <a:xfrm>
            <a:off x="9943763" y="2105514"/>
            <a:ext cx="1246976" cy="357180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953844" y="3817470"/>
            <a:ext cx="798617" cy="369332"/>
          </a:xfrm>
          <a:prstGeom prst="rect">
            <a:avLst/>
          </a:prstGeom>
          <a:noFill/>
        </p:spPr>
        <p:txBody>
          <a:bodyPr wrap="none" rtlCol="0">
            <a:spAutoFit/>
          </a:bodyPr>
          <a:lstStyle/>
          <a:p>
            <a:r>
              <a:rPr lang="en-US"/>
              <a:t>11/16</a:t>
            </a:r>
          </a:p>
        </p:txBody>
      </p:sp>
      <p:sp>
        <p:nvSpPr>
          <p:cNvPr id="55" name="TextBox 54"/>
          <p:cNvSpPr txBox="1"/>
          <p:nvPr/>
        </p:nvSpPr>
        <p:spPr>
          <a:xfrm>
            <a:off x="10233216" y="3826746"/>
            <a:ext cx="670376" cy="369332"/>
          </a:xfrm>
          <a:prstGeom prst="rect">
            <a:avLst/>
          </a:prstGeom>
          <a:noFill/>
        </p:spPr>
        <p:txBody>
          <a:bodyPr wrap="none" rtlCol="0">
            <a:spAutoFit/>
          </a:bodyPr>
          <a:lstStyle/>
          <a:p>
            <a:r>
              <a:rPr lang="en-US"/>
              <a:t>5/16</a:t>
            </a:r>
            <a:endParaRPr lang="en-US" dirty="0"/>
          </a:p>
        </p:txBody>
      </p:sp>
      <p:sp>
        <p:nvSpPr>
          <p:cNvPr id="3" name="Rectangle 2"/>
          <p:cNvSpPr/>
          <p:nvPr/>
        </p:nvSpPr>
        <p:spPr>
          <a:xfrm>
            <a:off x="6760702" y="2119851"/>
            <a:ext cx="3183061" cy="12546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4/11</a:t>
            </a:r>
          </a:p>
        </p:txBody>
      </p:sp>
      <p:sp>
        <p:nvSpPr>
          <p:cNvPr id="56" name="Rectangle 55"/>
          <p:cNvSpPr/>
          <p:nvPr/>
        </p:nvSpPr>
        <p:spPr>
          <a:xfrm>
            <a:off x="6765793" y="3374929"/>
            <a:ext cx="3183061" cy="1277460"/>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4/11</a:t>
            </a:r>
          </a:p>
        </p:txBody>
      </p:sp>
      <p:sp>
        <p:nvSpPr>
          <p:cNvPr id="52" name="Rectangle 51"/>
          <p:cNvSpPr/>
          <p:nvPr/>
        </p:nvSpPr>
        <p:spPr>
          <a:xfrm>
            <a:off x="6765513" y="4652389"/>
            <a:ext cx="3178250" cy="1024928"/>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3/11</a:t>
            </a:r>
          </a:p>
        </p:txBody>
      </p:sp>
      <p:sp>
        <p:nvSpPr>
          <p:cNvPr id="58" name="Rectangle 57"/>
          <p:cNvSpPr/>
          <p:nvPr/>
        </p:nvSpPr>
        <p:spPr>
          <a:xfrm>
            <a:off x="9943763" y="2117933"/>
            <a:ext cx="1246976" cy="19979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3/5</a:t>
            </a:r>
          </a:p>
        </p:txBody>
      </p:sp>
      <p:sp>
        <p:nvSpPr>
          <p:cNvPr id="59" name="Rectangle 58"/>
          <p:cNvSpPr/>
          <p:nvPr/>
        </p:nvSpPr>
        <p:spPr>
          <a:xfrm>
            <a:off x="9961319" y="4125127"/>
            <a:ext cx="1229419" cy="155219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Tree>
    <p:extLst>
      <p:ext uri="{BB962C8B-B14F-4D97-AF65-F5344CB8AC3E}">
        <p14:creationId xmlns:p14="http://schemas.microsoft.com/office/powerpoint/2010/main" val="154667463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Tree map layout</a:t>
            </a:r>
          </a:p>
        </p:txBody>
      </p:sp>
      <p:sp>
        <p:nvSpPr>
          <p:cNvPr id="4" name="Slide Number Placeholder 3"/>
          <p:cNvSpPr>
            <a:spLocks noGrp="1"/>
          </p:cNvSpPr>
          <p:nvPr>
            <p:ph type="sldNum" sz="quarter" idx="12"/>
          </p:nvPr>
        </p:nvSpPr>
        <p:spPr/>
        <p:txBody>
          <a:bodyPr/>
          <a:lstStyle/>
          <a:p>
            <a:fld id="{D57F1E4F-1CFF-5643-939E-02111984F565}" type="slidenum">
              <a:rPr lang="en-US" smtClean="0"/>
              <a:t>63</a:t>
            </a:fld>
            <a:endParaRPr lang="en-US" dirty="0"/>
          </a:p>
        </p:txBody>
      </p:sp>
      <p:grpSp>
        <p:nvGrpSpPr>
          <p:cNvPr id="5" name="Group 4"/>
          <p:cNvGrpSpPr/>
          <p:nvPr/>
        </p:nvGrpSpPr>
        <p:grpSpPr>
          <a:xfrm>
            <a:off x="547634" y="1610806"/>
            <a:ext cx="5351541" cy="2526779"/>
            <a:chOff x="2235756" y="4032459"/>
            <a:chExt cx="5351541" cy="2526779"/>
          </a:xfrm>
        </p:grpSpPr>
        <p:sp>
          <p:nvSpPr>
            <p:cNvPr id="6" name="Oval 5"/>
            <p:cNvSpPr/>
            <p:nvPr/>
          </p:nvSpPr>
          <p:spPr>
            <a:xfrm>
              <a:off x="4712675" y="403245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6320461" y="4729143"/>
              <a:ext cx="330619" cy="308429"/>
            </a:xfrm>
            <a:prstGeom prst="ellipse">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8" name="Oval 7"/>
            <p:cNvSpPr/>
            <p:nvPr/>
          </p:nvSpPr>
          <p:spPr>
            <a:xfrm>
              <a:off x="3388453" y="4729143"/>
              <a:ext cx="330619" cy="308429"/>
            </a:xfrm>
            <a:prstGeom prst="ellipse">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9" name="Oval 8"/>
            <p:cNvSpPr/>
            <p:nvPr/>
          </p:nvSpPr>
          <p:spPr>
            <a:xfrm>
              <a:off x="4889706" y="5454300"/>
              <a:ext cx="330619" cy="308429"/>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0" name="Oval 9"/>
            <p:cNvSpPr/>
            <p:nvPr/>
          </p:nvSpPr>
          <p:spPr>
            <a:xfrm>
              <a:off x="3924626" y="5486157"/>
              <a:ext cx="330619" cy="308429"/>
            </a:xfrm>
            <a:prstGeom prst="ellips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1" name="Oval 10"/>
            <p:cNvSpPr/>
            <p:nvPr/>
          </p:nvSpPr>
          <p:spPr>
            <a:xfrm>
              <a:off x="2566375" y="5486157"/>
              <a:ext cx="330619" cy="308429"/>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2" name="Oval 11"/>
            <p:cNvSpPr/>
            <p:nvPr/>
          </p:nvSpPr>
          <p:spPr>
            <a:xfrm>
              <a:off x="6961877" y="5430574"/>
              <a:ext cx="330619" cy="308429"/>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3" name="Oval 12"/>
            <p:cNvSpPr/>
            <p:nvPr/>
          </p:nvSpPr>
          <p:spPr>
            <a:xfrm>
              <a:off x="5861431" y="5430573"/>
              <a:ext cx="330619" cy="308429"/>
            </a:xfrm>
            <a:prstGeom prst="ellipse">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4" name="Oval 13"/>
            <p:cNvSpPr/>
            <p:nvPr/>
          </p:nvSpPr>
          <p:spPr>
            <a:xfrm>
              <a:off x="3064954" y="6248399"/>
              <a:ext cx="330619" cy="308429"/>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5" name="Oval 14"/>
            <p:cNvSpPr/>
            <p:nvPr/>
          </p:nvSpPr>
          <p:spPr>
            <a:xfrm>
              <a:off x="2638669" y="6248399"/>
              <a:ext cx="330619" cy="308429"/>
            </a:xfrm>
            <a:prstGeom prst="ellips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Oval 15"/>
            <p:cNvSpPr/>
            <p:nvPr/>
          </p:nvSpPr>
          <p:spPr>
            <a:xfrm>
              <a:off x="2235756" y="6248399"/>
              <a:ext cx="330619" cy="308429"/>
            </a:xfrm>
            <a:prstGeom prst="ellips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7" name="Oval 16"/>
            <p:cNvSpPr/>
            <p:nvPr/>
          </p:nvSpPr>
          <p:spPr>
            <a:xfrm>
              <a:off x="4307322" y="625080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8" name="Oval 17"/>
            <p:cNvSpPr/>
            <p:nvPr/>
          </p:nvSpPr>
          <p:spPr>
            <a:xfrm>
              <a:off x="3881037" y="624373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p:cNvSpPr/>
            <p:nvPr/>
          </p:nvSpPr>
          <p:spPr>
            <a:xfrm>
              <a:off x="3467865" y="624373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0" name="Oval 19"/>
            <p:cNvSpPr/>
            <p:nvPr/>
          </p:nvSpPr>
          <p:spPr>
            <a:xfrm>
              <a:off x="5146779" y="6241399"/>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1" name="Oval 20"/>
            <p:cNvSpPr/>
            <p:nvPr/>
          </p:nvSpPr>
          <p:spPr>
            <a:xfrm>
              <a:off x="4733607" y="6243732"/>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2" name="Oval 21"/>
            <p:cNvSpPr/>
            <p:nvPr/>
          </p:nvSpPr>
          <p:spPr>
            <a:xfrm>
              <a:off x="6444532" y="6239125"/>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3" name="Oval 22"/>
            <p:cNvSpPr/>
            <p:nvPr/>
          </p:nvSpPr>
          <p:spPr>
            <a:xfrm>
              <a:off x="6035156" y="6241397"/>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4" name="Oval 23"/>
            <p:cNvSpPr/>
            <p:nvPr/>
          </p:nvSpPr>
          <p:spPr>
            <a:xfrm>
              <a:off x="5621984" y="6241398"/>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25" name="Oval 24"/>
            <p:cNvSpPr/>
            <p:nvPr/>
          </p:nvSpPr>
          <p:spPr>
            <a:xfrm>
              <a:off x="7256678" y="6239123"/>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a:t>
              </a:r>
            </a:p>
          </p:txBody>
        </p:sp>
        <p:sp>
          <p:nvSpPr>
            <p:cNvPr id="26" name="Oval 25"/>
            <p:cNvSpPr/>
            <p:nvPr/>
          </p:nvSpPr>
          <p:spPr>
            <a:xfrm>
              <a:off x="6847445" y="6239124"/>
              <a:ext cx="330619" cy="30842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cxnSp>
          <p:nvCxnSpPr>
            <p:cNvPr id="27" name="Straight Connector 26"/>
            <p:cNvCxnSpPr>
              <a:stCxn id="9" idx="3"/>
              <a:endCxn id="11" idx="7"/>
            </p:cNvCxnSpPr>
            <p:nvPr/>
          </p:nvCxnSpPr>
          <p:spPr>
            <a:xfrm flipH="1">
              <a:off x="3670654" y="4295720"/>
              <a:ext cx="1090439"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stCxn id="9" idx="5"/>
              <a:endCxn id="10" idx="1"/>
            </p:cNvCxnSpPr>
            <p:nvPr/>
          </p:nvCxnSpPr>
          <p:spPr>
            <a:xfrm>
              <a:off x="4994876" y="4295720"/>
              <a:ext cx="1374003" cy="4785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a:stCxn id="11" idx="3"/>
              <a:endCxn id="14" idx="0"/>
            </p:cNvCxnSpPr>
            <p:nvPr/>
          </p:nvCxnSpPr>
          <p:spPr>
            <a:xfrm flipH="1">
              <a:off x="2731685" y="4992404"/>
              <a:ext cx="705186" cy="49375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11" idx="4"/>
              <a:endCxn id="13" idx="0"/>
            </p:cNvCxnSpPr>
            <p:nvPr/>
          </p:nvCxnSpPr>
          <p:spPr>
            <a:xfrm>
              <a:off x="3553763" y="5037572"/>
              <a:ext cx="536173" cy="44858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1" idx="5"/>
              <a:endCxn id="12" idx="0"/>
            </p:cNvCxnSpPr>
            <p:nvPr/>
          </p:nvCxnSpPr>
          <p:spPr>
            <a:xfrm>
              <a:off x="3670654" y="4992404"/>
              <a:ext cx="1384362" cy="46189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0" idx="3"/>
              <a:endCxn id="16" idx="0"/>
            </p:cNvCxnSpPr>
            <p:nvPr/>
          </p:nvCxnSpPr>
          <p:spPr>
            <a:xfrm flipH="1">
              <a:off x="6026741" y="4992404"/>
              <a:ext cx="342138" cy="43816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0" idx="5"/>
              <a:endCxn id="15" idx="0"/>
            </p:cNvCxnSpPr>
            <p:nvPr/>
          </p:nvCxnSpPr>
          <p:spPr>
            <a:xfrm>
              <a:off x="6602662" y="4992404"/>
              <a:ext cx="524525" cy="43817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4" idx="3"/>
              <a:endCxn id="19" idx="0"/>
            </p:cNvCxnSpPr>
            <p:nvPr/>
          </p:nvCxnSpPr>
          <p:spPr>
            <a:xfrm flipH="1">
              <a:off x="2401066" y="5749418"/>
              <a:ext cx="213727"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4" idx="4"/>
              <a:endCxn id="18" idx="0"/>
            </p:cNvCxnSpPr>
            <p:nvPr/>
          </p:nvCxnSpPr>
          <p:spPr>
            <a:xfrm>
              <a:off x="2731685" y="5794586"/>
              <a:ext cx="72294" cy="453813"/>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4" idx="5"/>
              <a:endCxn id="17" idx="0"/>
            </p:cNvCxnSpPr>
            <p:nvPr/>
          </p:nvCxnSpPr>
          <p:spPr>
            <a:xfrm>
              <a:off x="2848576" y="5749418"/>
              <a:ext cx="381688" cy="49898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3" idx="3"/>
              <a:endCxn id="22" idx="0"/>
            </p:cNvCxnSpPr>
            <p:nvPr/>
          </p:nvCxnSpPr>
          <p:spPr>
            <a:xfrm flipH="1">
              <a:off x="3633175" y="5749418"/>
              <a:ext cx="339869" cy="4943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3" idx="4"/>
              <a:endCxn id="21" idx="0"/>
            </p:cNvCxnSpPr>
            <p:nvPr/>
          </p:nvCxnSpPr>
          <p:spPr>
            <a:xfrm flipH="1">
              <a:off x="4046347" y="5794586"/>
              <a:ext cx="43589" cy="449147"/>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3" idx="5"/>
              <a:endCxn id="20" idx="0"/>
            </p:cNvCxnSpPr>
            <p:nvPr/>
          </p:nvCxnSpPr>
          <p:spPr>
            <a:xfrm>
              <a:off x="4206827" y="5749418"/>
              <a:ext cx="265805" cy="5013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2" idx="3"/>
              <a:endCxn id="24" idx="0"/>
            </p:cNvCxnSpPr>
            <p:nvPr/>
          </p:nvCxnSpPr>
          <p:spPr>
            <a:xfrm flipH="1">
              <a:off x="4898917" y="5717561"/>
              <a:ext cx="39207" cy="52617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2" idx="5"/>
              <a:endCxn id="23" idx="0"/>
            </p:cNvCxnSpPr>
            <p:nvPr/>
          </p:nvCxnSpPr>
          <p:spPr>
            <a:xfrm>
              <a:off x="5171907" y="5717561"/>
              <a:ext cx="140182" cy="52383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6" idx="3"/>
              <a:endCxn id="27" idx="0"/>
            </p:cNvCxnSpPr>
            <p:nvPr/>
          </p:nvCxnSpPr>
          <p:spPr>
            <a:xfrm flipH="1">
              <a:off x="5787294" y="5693834"/>
              <a:ext cx="122555" cy="54756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6" idx="4"/>
              <a:endCxn id="26" idx="0"/>
            </p:cNvCxnSpPr>
            <p:nvPr/>
          </p:nvCxnSpPr>
          <p:spPr>
            <a:xfrm>
              <a:off x="6026741" y="5739002"/>
              <a:ext cx="173725" cy="50239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6" idx="5"/>
              <a:endCxn id="25" idx="0"/>
            </p:cNvCxnSpPr>
            <p:nvPr/>
          </p:nvCxnSpPr>
          <p:spPr>
            <a:xfrm>
              <a:off x="6143632" y="5693834"/>
              <a:ext cx="466210" cy="54529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5" idx="4"/>
              <a:endCxn id="29" idx="0"/>
            </p:cNvCxnSpPr>
            <p:nvPr/>
          </p:nvCxnSpPr>
          <p:spPr>
            <a:xfrm flipH="1">
              <a:off x="7012755" y="5739003"/>
              <a:ext cx="114432" cy="50012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5" idx="5"/>
              <a:endCxn id="28" idx="0"/>
            </p:cNvCxnSpPr>
            <p:nvPr/>
          </p:nvCxnSpPr>
          <p:spPr>
            <a:xfrm>
              <a:off x="7244078" y="5693835"/>
              <a:ext cx="177910" cy="545288"/>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7" name="Rectangle 46"/>
          <p:cNvSpPr/>
          <p:nvPr/>
        </p:nvSpPr>
        <p:spPr>
          <a:xfrm>
            <a:off x="6762541" y="2119919"/>
            <a:ext cx="4428198" cy="3557399"/>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p:cNvCxnSpPr/>
          <p:nvPr/>
        </p:nvCxnSpPr>
        <p:spPr>
          <a:xfrm flipV="1">
            <a:off x="6350558" y="1878128"/>
            <a:ext cx="0" cy="2192368"/>
          </a:xfrm>
          <a:prstGeom prst="straightConnector1">
            <a:avLst/>
          </a:prstGeom>
          <a:ln w="28575">
            <a:solidFill>
              <a:schemeClr val="accent3">
                <a:lumMod val="60000"/>
                <a:lumOff val="4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597388" y="4361587"/>
            <a:ext cx="5301787" cy="1754326"/>
          </a:xfrm>
          <a:prstGeom prst="rect">
            <a:avLst/>
          </a:prstGeom>
          <a:noFill/>
        </p:spPr>
        <p:txBody>
          <a:bodyPr wrap="square" rtlCol="0">
            <a:spAutoFit/>
          </a:bodyPr>
          <a:lstStyle/>
          <a:p>
            <a:pPr marL="285750" indent="-285750">
              <a:buFont typeface="Arial" charset="0"/>
              <a:buChar char="•"/>
            </a:pPr>
            <a:r>
              <a:rPr lang="en-US" dirty="0"/>
              <a:t>Set parents node values to sum of child node values from bottom up</a:t>
            </a:r>
          </a:p>
          <a:p>
            <a:pPr marL="285750" indent="-285750">
              <a:buFont typeface="Arial" charset="0"/>
              <a:buChar char="•"/>
            </a:pPr>
            <a:r>
              <a:rPr lang="en-US" dirty="0"/>
              <a:t>Partition based on current node’s value as a portion of parent node’s value from top down</a:t>
            </a:r>
          </a:p>
          <a:p>
            <a:pPr marL="285750" indent="-285750">
              <a:buFont typeface="Arial" charset="0"/>
              <a:buChar char="•"/>
            </a:pPr>
            <a:endParaRPr lang="en-US" dirty="0"/>
          </a:p>
        </p:txBody>
      </p:sp>
      <p:sp>
        <p:nvSpPr>
          <p:cNvPr id="50" name="TextBox 49"/>
          <p:cNvSpPr txBox="1"/>
          <p:nvPr/>
        </p:nvSpPr>
        <p:spPr>
          <a:xfrm>
            <a:off x="1644241" y="2275795"/>
            <a:ext cx="441146" cy="369332"/>
          </a:xfrm>
          <a:prstGeom prst="rect">
            <a:avLst/>
          </a:prstGeom>
          <a:noFill/>
        </p:spPr>
        <p:txBody>
          <a:bodyPr wrap="none" rtlCol="0">
            <a:spAutoFit/>
          </a:bodyPr>
          <a:lstStyle/>
          <a:p>
            <a:r>
              <a:rPr lang="en-US" dirty="0"/>
              <a:t>11</a:t>
            </a:r>
          </a:p>
        </p:txBody>
      </p:sp>
      <p:sp>
        <p:nvSpPr>
          <p:cNvPr id="51" name="TextBox 50"/>
          <p:cNvSpPr txBox="1"/>
          <p:nvPr/>
        </p:nvSpPr>
        <p:spPr>
          <a:xfrm>
            <a:off x="2970117" y="1580355"/>
            <a:ext cx="441146" cy="369332"/>
          </a:xfrm>
          <a:prstGeom prst="rect">
            <a:avLst/>
          </a:prstGeom>
          <a:noFill/>
        </p:spPr>
        <p:txBody>
          <a:bodyPr wrap="none" rtlCol="0">
            <a:spAutoFit/>
          </a:bodyPr>
          <a:lstStyle/>
          <a:p>
            <a:r>
              <a:rPr lang="en-US"/>
              <a:t>16</a:t>
            </a:r>
          </a:p>
        </p:txBody>
      </p:sp>
      <p:sp>
        <p:nvSpPr>
          <p:cNvPr id="53" name="Rectangle 52"/>
          <p:cNvSpPr/>
          <p:nvPr/>
        </p:nvSpPr>
        <p:spPr>
          <a:xfrm>
            <a:off x="9943763" y="2105514"/>
            <a:ext cx="1246976" cy="3571803"/>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p:cNvSpPr txBox="1"/>
          <p:nvPr/>
        </p:nvSpPr>
        <p:spPr>
          <a:xfrm>
            <a:off x="7953844" y="3817470"/>
            <a:ext cx="798617" cy="369332"/>
          </a:xfrm>
          <a:prstGeom prst="rect">
            <a:avLst/>
          </a:prstGeom>
          <a:noFill/>
        </p:spPr>
        <p:txBody>
          <a:bodyPr wrap="none" rtlCol="0">
            <a:spAutoFit/>
          </a:bodyPr>
          <a:lstStyle/>
          <a:p>
            <a:r>
              <a:rPr lang="en-US"/>
              <a:t>11/16</a:t>
            </a:r>
          </a:p>
        </p:txBody>
      </p:sp>
      <p:sp>
        <p:nvSpPr>
          <p:cNvPr id="55" name="TextBox 54"/>
          <p:cNvSpPr txBox="1"/>
          <p:nvPr/>
        </p:nvSpPr>
        <p:spPr>
          <a:xfrm>
            <a:off x="10233216" y="3826746"/>
            <a:ext cx="670376" cy="369332"/>
          </a:xfrm>
          <a:prstGeom prst="rect">
            <a:avLst/>
          </a:prstGeom>
          <a:noFill/>
        </p:spPr>
        <p:txBody>
          <a:bodyPr wrap="none" rtlCol="0">
            <a:spAutoFit/>
          </a:bodyPr>
          <a:lstStyle/>
          <a:p>
            <a:r>
              <a:rPr lang="en-US"/>
              <a:t>5/16</a:t>
            </a:r>
            <a:endParaRPr lang="en-US" dirty="0"/>
          </a:p>
        </p:txBody>
      </p:sp>
      <p:sp>
        <p:nvSpPr>
          <p:cNvPr id="3" name="Rectangle 2"/>
          <p:cNvSpPr/>
          <p:nvPr/>
        </p:nvSpPr>
        <p:spPr>
          <a:xfrm>
            <a:off x="6760702" y="2119851"/>
            <a:ext cx="3183061" cy="1254686"/>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4/11</a:t>
            </a:r>
          </a:p>
        </p:txBody>
      </p:sp>
      <p:sp>
        <p:nvSpPr>
          <p:cNvPr id="56" name="Rectangle 55"/>
          <p:cNvSpPr/>
          <p:nvPr/>
        </p:nvSpPr>
        <p:spPr>
          <a:xfrm>
            <a:off x="6765793" y="3374929"/>
            <a:ext cx="3183061" cy="1244921"/>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4/11</a:t>
            </a:r>
          </a:p>
        </p:txBody>
      </p:sp>
      <p:sp>
        <p:nvSpPr>
          <p:cNvPr id="52" name="Rectangle 51"/>
          <p:cNvSpPr/>
          <p:nvPr/>
        </p:nvSpPr>
        <p:spPr>
          <a:xfrm>
            <a:off x="6765513" y="4619850"/>
            <a:ext cx="3178250" cy="1057467"/>
          </a:xfrm>
          <a:prstGeom prst="rec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3/11</a:t>
            </a:r>
          </a:p>
        </p:txBody>
      </p:sp>
      <p:sp>
        <p:nvSpPr>
          <p:cNvPr id="58" name="Rectangle 57"/>
          <p:cNvSpPr/>
          <p:nvPr/>
        </p:nvSpPr>
        <p:spPr>
          <a:xfrm>
            <a:off x="9943763" y="2117933"/>
            <a:ext cx="1246976" cy="1997917"/>
          </a:xfrm>
          <a:prstGeom prst="rect">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3/5</a:t>
            </a:r>
          </a:p>
        </p:txBody>
      </p:sp>
      <p:sp>
        <p:nvSpPr>
          <p:cNvPr id="59" name="Rectangle 58"/>
          <p:cNvSpPr/>
          <p:nvPr/>
        </p:nvSpPr>
        <p:spPr>
          <a:xfrm>
            <a:off x="9961319" y="4125127"/>
            <a:ext cx="1229419" cy="1552190"/>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a:t>
            </a:r>
          </a:p>
        </p:txBody>
      </p:sp>
      <p:sp>
        <p:nvSpPr>
          <p:cNvPr id="60" name="Rectangle 59"/>
          <p:cNvSpPr/>
          <p:nvPr/>
        </p:nvSpPr>
        <p:spPr>
          <a:xfrm>
            <a:off x="7562522" y="2113362"/>
            <a:ext cx="1579039" cy="12595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61" name="Rectangle 60"/>
          <p:cNvSpPr/>
          <p:nvPr/>
        </p:nvSpPr>
        <p:spPr>
          <a:xfrm>
            <a:off x="9147177" y="2121455"/>
            <a:ext cx="807846" cy="125957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62" name="Rectangle 61"/>
          <p:cNvSpPr/>
          <p:nvPr/>
        </p:nvSpPr>
        <p:spPr>
          <a:xfrm>
            <a:off x="6770156" y="2119255"/>
            <a:ext cx="781446" cy="1259571"/>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63" name="Rectangle 62"/>
          <p:cNvSpPr/>
          <p:nvPr/>
        </p:nvSpPr>
        <p:spPr>
          <a:xfrm>
            <a:off x="6771995" y="3366836"/>
            <a:ext cx="781446" cy="1259571"/>
          </a:xfrm>
          <a:prstGeom prst="rect">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64" name="Rectangle 63"/>
          <p:cNvSpPr/>
          <p:nvPr/>
        </p:nvSpPr>
        <p:spPr>
          <a:xfrm>
            <a:off x="7560739" y="3368772"/>
            <a:ext cx="781446" cy="1259571"/>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1/4</a:t>
            </a:r>
          </a:p>
        </p:txBody>
      </p:sp>
      <p:sp>
        <p:nvSpPr>
          <p:cNvPr id="65" name="Rectangle 64"/>
          <p:cNvSpPr/>
          <p:nvPr/>
        </p:nvSpPr>
        <p:spPr>
          <a:xfrm>
            <a:off x="8347482" y="3370680"/>
            <a:ext cx="1612292" cy="1259571"/>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2/4</a:t>
            </a:r>
          </a:p>
        </p:txBody>
      </p:sp>
      <p:sp>
        <p:nvSpPr>
          <p:cNvPr id="66" name="Rectangle 65"/>
          <p:cNvSpPr/>
          <p:nvPr/>
        </p:nvSpPr>
        <p:spPr>
          <a:xfrm>
            <a:off x="6770156" y="4618245"/>
            <a:ext cx="2102284" cy="10590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2/3</a:t>
            </a:r>
          </a:p>
        </p:txBody>
      </p:sp>
      <p:sp>
        <p:nvSpPr>
          <p:cNvPr id="67" name="Rectangle 66"/>
          <p:cNvSpPr/>
          <p:nvPr/>
        </p:nvSpPr>
        <p:spPr>
          <a:xfrm>
            <a:off x="8874279" y="4625297"/>
            <a:ext cx="1086726" cy="1053555"/>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69" name="Rectangle 68"/>
          <p:cNvSpPr/>
          <p:nvPr/>
        </p:nvSpPr>
        <p:spPr>
          <a:xfrm>
            <a:off x="9959774" y="2110431"/>
            <a:ext cx="1230964" cy="74584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73" name="Rectangle 72"/>
          <p:cNvSpPr/>
          <p:nvPr/>
        </p:nvSpPr>
        <p:spPr>
          <a:xfrm>
            <a:off x="9960013" y="4290469"/>
            <a:ext cx="1230964" cy="68975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74" name="Rectangle 73"/>
          <p:cNvSpPr/>
          <p:nvPr/>
        </p:nvSpPr>
        <p:spPr>
          <a:xfrm>
            <a:off x="9964450" y="4983982"/>
            <a:ext cx="1226288" cy="693334"/>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75" name="Rectangle 74"/>
          <p:cNvSpPr/>
          <p:nvPr/>
        </p:nvSpPr>
        <p:spPr>
          <a:xfrm>
            <a:off x="9960904" y="3598837"/>
            <a:ext cx="1230964" cy="689752"/>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
        <p:nvSpPr>
          <p:cNvPr id="76" name="Rectangle 75"/>
          <p:cNvSpPr/>
          <p:nvPr/>
        </p:nvSpPr>
        <p:spPr>
          <a:xfrm>
            <a:off x="9961558" y="2856278"/>
            <a:ext cx="1230964" cy="740679"/>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1/3</a:t>
            </a:r>
          </a:p>
        </p:txBody>
      </p:sp>
    </p:spTree>
    <p:extLst>
      <p:ext uri="{BB962C8B-B14F-4D97-AF65-F5344CB8AC3E}">
        <p14:creationId xmlns:p14="http://schemas.microsoft.com/office/powerpoint/2010/main" val="672942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Project: Becoming an independent data scientist</a:t>
            </a:r>
          </a:p>
        </p:txBody>
      </p:sp>
      <p:sp>
        <p:nvSpPr>
          <p:cNvPr id="3" name="Content Placeholder 2"/>
          <p:cNvSpPr>
            <a:spLocks noGrp="1"/>
          </p:cNvSpPr>
          <p:nvPr>
            <p:ph idx="1"/>
          </p:nvPr>
        </p:nvSpPr>
        <p:spPr/>
        <p:txBody>
          <a:bodyPr/>
          <a:lstStyle/>
          <a:p>
            <a:r>
              <a:rPr lang="en-US" dirty="0"/>
              <a:t>You will be given a data-set</a:t>
            </a:r>
          </a:p>
          <a:p>
            <a:r>
              <a:rPr lang="en-US" dirty="0"/>
              <a:t>Each one state a research question about the data</a:t>
            </a:r>
          </a:p>
          <a:p>
            <a:r>
              <a:rPr lang="en-US" dirty="0"/>
              <a:t>Visualizing the data and justifying how your visualization addresses your stated research question</a:t>
            </a:r>
          </a:p>
        </p:txBody>
      </p:sp>
      <p:sp>
        <p:nvSpPr>
          <p:cNvPr id="4" name="Slide Number Placeholder 3"/>
          <p:cNvSpPr>
            <a:spLocks noGrp="1"/>
          </p:cNvSpPr>
          <p:nvPr>
            <p:ph type="sldNum" sz="quarter" idx="12"/>
          </p:nvPr>
        </p:nvSpPr>
        <p:spPr/>
        <p:txBody>
          <a:bodyPr/>
          <a:lstStyle/>
          <a:p>
            <a:fld id="{D57F1E4F-1CFF-5643-939E-02111984F565}" type="slidenum">
              <a:rPr lang="en-US" smtClean="0"/>
              <a:t>64</a:t>
            </a:fld>
            <a:endParaRPr lang="en-US" dirty="0"/>
          </a:p>
        </p:txBody>
      </p:sp>
    </p:spTree>
    <p:extLst>
      <p:ext uri="{BB962C8B-B14F-4D97-AF65-F5344CB8AC3E}">
        <p14:creationId xmlns:p14="http://schemas.microsoft.com/office/powerpoint/2010/main" val="166610871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226474"/>
            <a:ext cx="9404723" cy="1400530"/>
          </a:xfrm>
        </p:spPr>
        <p:txBody>
          <a:bodyPr/>
          <a:lstStyle/>
          <a:p>
            <a:r>
              <a:rPr lang="en-US"/>
              <a:t>Games Dataset </a:t>
            </a:r>
            <a:r>
              <a:rPr lang="en-US" dirty="0"/>
              <a:t>Analysis</a:t>
            </a:r>
          </a:p>
        </p:txBody>
      </p:sp>
      <p:sp>
        <p:nvSpPr>
          <p:cNvPr id="3" name="Content Placeholder 2"/>
          <p:cNvSpPr>
            <a:spLocks noGrp="1"/>
          </p:cNvSpPr>
          <p:nvPr>
            <p:ph idx="1"/>
          </p:nvPr>
        </p:nvSpPr>
        <p:spPr>
          <a:xfrm>
            <a:off x="1103312" y="1506163"/>
            <a:ext cx="5146659" cy="4195481"/>
          </a:xfrm>
        </p:spPr>
        <p:txBody>
          <a:bodyPr/>
          <a:lstStyle/>
          <a:p>
            <a:r>
              <a:rPr lang="en-US" dirty="0"/>
              <a:t>Using Pandas to view the dataset</a:t>
            </a:r>
          </a:p>
          <a:p>
            <a:r>
              <a:rPr lang="en-US" dirty="0"/>
              <a:t>Using some useful functions to check the dataset</a:t>
            </a:r>
          </a:p>
        </p:txBody>
      </p:sp>
      <p:sp>
        <p:nvSpPr>
          <p:cNvPr id="4" name="Slide Number Placeholder 3"/>
          <p:cNvSpPr>
            <a:spLocks noGrp="1"/>
          </p:cNvSpPr>
          <p:nvPr>
            <p:ph type="sldNum" sz="quarter" idx="12"/>
          </p:nvPr>
        </p:nvSpPr>
        <p:spPr/>
        <p:txBody>
          <a:bodyPr/>
          <a:lstStyle/>
          <a:p>
            <a:fld id="{D57F1E4F-1CFF-5643-939E-02111984F565}" type="slidenum">
              <a:rPr lang="en-US" smtClean="0"/>
              <a:t>65</a:t>
            </a:fld>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28560" y="2780070"/>
            <a:ext cx="6782847" cy="3658572"/>
          </a:xfrm>
          <a:prstGeom prst="rect">
            <a:avLst/>
          </a:prstGeom>
        </p:spPr>
      </p:pic>
      <p:sp>
        <p:nvSpPr>
          <p:cNvPr id="6" name="TextBox 5"/>
          <p:cNvSpPr txBox="1"/>
          <p:nvPr/>
        </p:nvSpPr>
        <p:spPr>
          <a:xfrm>
            <a:off x="6516901" y="999168"/>
            <a:ext cx="3835639" cy="1708160"/>
          </a:xfrm>
          <a:prstGeom prst="rect">
            <a:avLst/>
          </a:prstGeom>
          <a:solidFill>
            <a:schemeClr val="tx1">
              <a:lumMod val="85000"/>
            </a:schemeClr>
          </a:solidFill>
        </p:spPr>
        <p:txBody>
          <a:bodyPr wrap="square" rtlCol="0">
            <a:spAutoFit/>
          </a:bodyPr>
          <a:lstStyle/>
          <a:p>
            <a:r>
              <a:rPr lang="en-US" sz="1500" b="1" dirty="0">
                <a:solidFill>
                  <a:schemeClr val="bg1"/>
                </a:solidFill>
                <a:latin typeface="Courier New" charset="0"/>
                <a:ea typeface="Courier New" charset="0"/>
                <a:cs typeface="Courier New" charset="0"/>
              </a:rPr>
              <a:t>import </a:t>
            </a:r>
            <a:r>
              <a:rPr lang="en-US" sz="1500" dirty="0">
                <a:solidFill>
                  <a:schemeClr val="bg1"/>
                </a:solidFill>
                <a:latin typeface="Courier New" charset="0"/>
                <a:ea typeface="Courier New" charset="0"/>
                <a:cs typeface="Courier New" charset="0"/>
              </a:rPr>
              <a:t>pandas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pd</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seaborn</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sns</a:t>
            </a:r>
            <a:br>
              <a:rPr lang="en-US" sz="1500" dirty="0">
                <a:solidFill>
                  <a:schemeClr val="bg1"/>
                </a:solidFill>
                <a:latin typeface="Courier New" charset="0"/>
                <a:ea typeface="Courier New" charset="0"/>
                <a:cs typeface="Courier New" charset="0"/>
              </a:rPr>
            </a:br>
            <a:r>
              <a:rPr lang="en-US" sz="1500" b="1" dirty="0">
                <a:solidFill>
                  <a:schemeClr val="bg1"/>
                </a:solidFill>
                <a:latin typeface="Courier New" charset="0"/>
                <a:ea typeface="Courier New" charset="0"/>
                <a:cs typeface="Courier New" charset="0"/>
              </a:rPr>
              <a:t>import </a:t>
            </a:r>
            <a:r>
              <a:rPr lang="en-US" sz="1500" dirty="0" err="1">
                <a:solidFill>
                  <a:schemeClr val="bg1"/>
                </a:solidFill>
                <a:latin typeface="Courier New" charset="0"/>
                <a:ea typeface="Courier New" charset="0"/>
                <a:cs typeface="Courier New" charset="0"/>
              </a:rPr>
              <a:t>matplotlib.pyplot</a:t>
            </a:r>
            <a:r>
              <a:rPr lang="en-US" sz="1500" dirty="0">
                <a:solidFill>
                  <a:schemeClr val="bg1"/>
                </a:solidFill>
                <a:latin typeface="Courier New" charset="0"/>
                <a:ea typeface="Courier New" charset="0"/>
                <a:cs typeface="Courier New" charset="0"/>
              </a:rPr>
              <a:t> </a:t>
            </a:r>
            <a:r>
              <a:rPr lang="en-US" sz="1500" b="1" dirty="0">
                <a:solidFill>
                  <a:schemeClr val="bg1"/>
                </a:solidFill>
                <a:latin typeface="Courier New" charset="0"/>
                <a:ea typeface="Courier New" charset="0"/>
                <a:cs typeface="Courier New" charset="0"/>
              </a:rPr>
              <a:t>as </a:t>
            </a:r>
            <a:r>
              <a:rPr lang="en-US" sz="1500" dirty="0" err="1">
                <a:solidFill>
                  <a:schemeClr val="bg1"/>
                </a:solidFill>
                <a:latin typeface="Courier New" charset="0"/>
                <a:ea typeface="Courier New" charset="0"/>
                <a:cs typeface="Courier New" charset="0"/>
              </a:rPr>
              <a:t>plt</a:t>
            </a:r>
            <a:br>
              <a:rPr lang="en-US" sz="1500" dirty="0">
                <a:solidFill>
                  <a:schemeClr val="bg1"/>
                </a:solidFill>
                <a:latin typeface="Courier New" charset="0"/>
                <a:ea typeface="Courier New" charset="0"/>
                <a:cs typeface="Courier New" charset="0"/>
              </a:rPr>
            </a:br>
            <a:br>
              <a:rPr lang="en-US" sz="1500" dirty="0">
                <a:solidFill>
                  <a:schemeClr val="bg1"/>
                </a:solidFill>
                <a:latin typeface="Courier New" charset="0"/>
                <a:ea typeface="Courier New" charset="0"/>
                <a:cs typeface="Courier New" charset="0"/>
              </a:rPr>
            </a:br>
            <a:r>
              <a:rPr lang="en-US" sz="1500" dirty="0">
                <a:solidFill>
                  <a:schemeClr val="bg1"/>
                </a:solidFill>
                <a:latin typeface="Courier New" charset="0"/>
                <a:ea typeface="Courier New" charset="0"/>
                <a:cs typeface="Courier New" charset="0"/>
              </a:rPr>
              <a:t>games= </a:t>
            </a:r>
            <a:r>
              <a:rPr lang="en-US" sz="1500" dirty="0" err="1">
                <a:solidFill>
                  <a:schemeClr val="bg1"/>
                </a:solidFill>
                <a:latin typeface="Courier New" charset="0"/>
                <a:ea typeface="Courier New" charset="0"/>
                <a:cs typeface="Courier New" charset="0"/>
              </a:rPr>
              <a:t>pd.read_csv</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"../input/</a:t>
            </a:r>
            <a:r>
              <a:rPr lang="en-US" sz="1500" b="1" dirty="0" err="1">
                <a:solidFill>
                  <a:schemeClr val="bg1"/>
                </a:solidFill>
                <a:latin typeface="Courier New" charset="0"/>
                <a:ea typeface="Courier New" charset="0"/>
                <a:cs typeface="Courier New" charset="0"/>
              </a:rPr>
              <a:t>ign.csv</a:t>
            </a:r>
            <a:r>
              <a:rPr lang="en-US" sz="1500" b="1" dirty="0">
                <a:solidFill>
                  <a:schemeClr val="bg1"/>
                </a:solidFill>
                <a:latin typeface="Courier New" charset="0"/>
                <a:ea typeface="Courier New" charset="0"/>
                <a:cs typeface="Courier New" charset="0"/>
              </a:rPr>
              <a:t>"</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games.head</a:t>
            </a:r>
            <a:r>
              <a:rPr lang="en-US" sz="1500" dirty="0">
                <a:solidFill>
                  <a:schemeClr val="bg1"/>
                </a:solidFill>
                <a:latin typeface="Courier New" charset="0"/>
                <a:ea typeface="Courier New" charset="0"/>
                <a:cs typeface="Courier New" charset="0"/>
              </a:rPr>
              <a:t>()</a:t>
            </a:r>
          </a:p>
        </p:txBody>
      </p:sp>
      <p:sp>
        <p:nvSpPr>
          <p:cNvPr id="7" name="TextBox 6"/>
          <p:cNvSpPr txBox="1"/>
          <p:nvPr/>
        </p:nvSpPr>
        <p:spPr>
          <a:xfrm>
            <a:off x="372196" y="2789497"/>
            <a:ext cx="4067829" cy="1246495"/>
          </a:xfrm>
          <a:prstGeom prst="rect">
            <a:avLst/>
          </a:prstGeom>
          <a:solidFill>
            <a:schemeClr val="tx1">
              <a:lumMod val="85000"/>
            </a:schemeClr>
          </a:solidFill>
        </p:spPr>
        <p:txBody>
          <a:bodyPr wrap="square" rtlCol="0">
            <a:spAutoFit/>
          </a:bodyPr>
          <a:lstStyle/>
          <a:p>
            <a:r>
              <a:rPr lang="en-US" sz="1500" i="1" dirty="0">
                <a:solidFill>
                  <a:schemeClr val="bg1"/>
                </a:solidFill>
                <a:latin typeface="Courier New" charset="0"/>
                <a:ea typeface="Courier New" charset="0"/>
                <a:cs typeface="Courier New" charset="0"/>
              </a:rPr>
              <a:t>#dropping the unneeded values</a:t>
            </a:r>
          </a:p>
          <a:p>
            <a:r>
              <a:rPr lang="en-US" sz="1500" dirty="0" err="1">
                <a:solidFill>
                  <a:schemeClr val="bg1"/>
                </a:solidFill>
                <a:latin typeface="Courier New" charset="0"/>
                <a:ea typeface="Courier New" charset="0"/>
                <a:cs typeface="Courier New" charset="0"/>
              </a:rPr>
              <a:t>games.drop</a:t>
            </a:r>
            <a:r>
              <a:rPr lang="en-US" sz="1500" dirty="0">
                <a:solidFill>
                  <a:schemeClr val="bg1"/>
                </a:solidFill>
                <a:latin typeface="Courier New" charset="0"/>
                <a:ea typeface="Courier New" charset="0"/>
                <a:cs typeface="Courier New" charset="0"/>
              </a:rPr>
              <a:t>([’Unnamed: 0’, ’</a:t>
            </a:r>
            <a:r>
              <a:rPr lang="en-US" sz="1500" dirty="0" err="1">
                <a:solidFill>
                  <a:schemeClr val="bg1"/>
                </a:solidFill>
                <a:latin typeface="Courier New" charset="0"/>
                <a:ea typeface="Courier New" charset="0"/>
                <a:cs typeface="Courier New" charset="0"/>
              </a:rPr>
              <a:t>url</a:t>
            </a:r>
            <a:r>
              <a:rPr lang="en-US" sz="1500" dirty="0">
                <a:solidFill>
                  <a:schemeClr val="bg1"/>
                </a:solidFill>
                <a:latin typeface="Courier New" charset="0"/>
                <a:ea typeface="Courier New" charset="0"/>
                <a:cs typeface="Courier New" charset="0"/>
              </a:rPr>
              <a:t>’], axis=1, </a:t>
            </a:r>
            <a:r>
              <a:rPr lang="en-US" sz="1500" dirty="0" err="1">
                <a:solidFill>
                  <a:schemeClr val="bg1"/>
                </a:solidFill>
                <a:latin typeface="Courier New" charset="0"/>
                <a:ea typeface="Courier New" charset="0"/>
                <a:cs typeface="Courier New" charset="0"/>
              </a:rPr>
              <a:t>inplace</a:t>
            </a:r>
            <a:r>
              <a:rPr lang="en-US" sz="1500" dirty="0">
                <a:solidFill>
                  <a:schemeClr val="bg1"/>
                </a:solidFill>
                <a:latin typeface="Courier New" charset="0"/>
                <a:ea typeface="Courier New" charset="0"/>
                <a:cs typeface="Courier New" charset="0"/>
              </a:rPr>
              <a:t>=True)</a:t>
            </a:r>
          </a:p>
          <a:p>
            <a:r>
              <a:rPr lang="en-US" sz="1500" dirty="0" err="1">
                <a:solidFill>
                  <a:schemeClr val="bg1"/>
                </a:solidFill>
                <a:latin typeface="Courier New" charset="0"/>
                <a:ea typeface="Courier New" charset="0"/>
                <a:cs typeface="Courier New" charset="0"/>
              </a:rPr>
              <a:t>games.isnull</a:t>
            </a:r>
            <a:r>
              <a:rPr lang="en-US" sz="1500" dirty="0">
                <a:solidFill>
                  <a:schemeClr val="bg1"/>
                </a:solidFill>
                <a:latin typeface="Courier New" charset="0"/>
                <a:ea typeface="Courier New" charset="0"/>
                <a:cs typeface="Courier New" charset="0"/>
              </a:rPr>
              <a:t>().sum()</a:t>
            </a:r>
          </a:p>
          <a:p>
            <a:r>
              <a:rPr lang="en-US" sz="1500" dirty="0" err="1">
                <a:solidFill>
                  <a:schemeClr val="bg1"/>
                </a:solidFill>
                <a:latin typeface="Courier New" charset="0"/>
                <a:ea typeface="Courier New" charset="0"/>
                <a:cs typeface="Courier New" charset="0"/>
              </a:rPr>
              <a:t>games.dtypes</a:t>
            </a:r>
            <a:endParaRPr lang="en-US" sz="1500" dirty="0">
              <a:solidFill>
                <a:schemeClr val="bg1"/>
              </a:solidFill>
              <a:latin typeface="Courier New" charset="0"/>
              <a:ea typeface="Courier New" charset="0"/>
              <a:cs typeface="Courier New" charset="0"/>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6111" y="4279900"/>
            <a:ext cx="1504810" cy="1300768"/>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39456" y="4279900"/>
            <a:ext cx="1876328" cy="1319427"/>
          </a:xfrm>
          <a:prstGeom prst="rect">
            <a:avLst/>
          </a:prstGeom>
        </p:spPr>
      </p:pic>
    </p:spTree>
    <p:extLst>
      <p:ext uri="{BB962C8B-B14F-4D97-AF65-F5344CB8AC3E}">
        <p14:creationId xmlns:p14="http://schemas.microsoft.com/office/powerpoint/2010/main" val="19952064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Stating research questions</a:t>
            </a:r>
          </a:p>
        </p:txBody>
      </p:sp>
      <p:sp>
        <p:nvSpPr>
          <p:cNvPr id="3" name="Content Placeholder 2"/>
          <p:cNvSpPr>
            <a:spLocks noGrp="1"/>
          </p:cNvSpPr>
          <p:nvPr>
            <p:ph idx="1"/>
          </p:nvPr>
        </p:nvSpPr>
        <p:spPr>
          <a:xfrm>
            <a:off x="665685" y="1562724"/>
            <a:ext cx="4392515" cy="4195481"/>
          </a:xfrm>
        </p:spPr>
        <p:txBody>
          <a:bodyPr/>
          <a:lstStyle/>
          <a:p>
            <a:r>
              <a:rPr lang="en-US" dirty="0"/>
              <a:t>Examples:</a:t>
            </a:r>
          </a:p>
          <a:p>
            <a:r>
              <a:rPr lang="en-US" dirty="0"/>
              <a:t>How is the genre of games distributed?</a:t>
            </a:r>
          </a:p>
          <a:p>
            <a:r>
              <a:rPr lang="en-US" dirty="0"/>
              <a:t>Visualizing data to answer to the question:</a:t>
            </a:r>
          </a:p>
          <a:p>
            <a:pPr lvl="1"/>
            <a:r>
              <a:rPr lang="en-US" dirty="0"/>
              <a:t>Using pie-chart to display the distribution of top genre’s</a:t>
            </a:r>
          </a:p>
        </p:txBody>
      </p:sp>
      <p:sp>
        <p:nvSpPr>
          <p:cNvPr id="4" name="Slide Number Placeholder 3"/>
          <p:cNvSpPr>
            <a:spLocks noGrp="1"/>
          </p:cNvSpPr>
          <p:nvPr>
            <p:ph type="sldNum" sz="quarter" idx="12"/>
          </p:nvPr>
        </p:nvSpPr>
        <p:spPr/>
        <p:txBody>
          <a:bodyPr/>
          <a:lstStyle/>
          <a:p>
            <a:fld id="{D57F1E4F-1CFF-5643-939E-02111984F565}" type="slidenum">
              <a:rPr lang="en-US" smtClean="0"/>
              <a:t>66</a:t>
            </a:fld>
            <a:endParaRPr lang="en-US" dirty="0"/>
          </a:p>
        </p:txBody>
      </p:sp>
      <p:sp>
        <p:nvSpPr>
          <p:cNvPr id="5" name="TextBox 4"/>
          <p:cNvSpPr txBox="1"/>
          <p:nvPr/>
        </p:nvSpPr>
        <p:spPr>
          <a:xfrm>
            <a:off x="828027" y="4335493"/>
            <a:ext cx="4067829" cy="1708160"/>
          </a:xfrm>
          <a:prstGeom prst="rect">
            <a:avLst/>
          </a:prstGeom>
          <a:solidFill>
            <a:schemeClr val="tx1">
              <a:lumMod val="85000"/>
            </a:schemeClr>
          </a:solidFill>
        </p:spPr>
        <p:txBody>
          <a:bodyPr wrap="square" rtlCol="0">
            <a:spAutoFit/>
          </a:bodyPr>
          <a:lstStyle/>
          <a:p>
            <a:r>
              <a:rPr lang="en-US" sz="1500" dirty="0">
                <a:solidFill>
                  <a:schemeClr val="bg1"/>
                </a:solidFill>
                <a:latin typeface="Courier New" charset="0"/>
                <a:ea typeface="Courier New" charset="0"/>
                <a:cs typeface="Courier New" charset="0"/>
              </a:rPr>
              <a:t>games[</a:t>
            </a:r>
            <a:r>
              <a:rPr lang="en-US" sz="1500" b="1" dirty="0">
                <a:solidFill>
                  <a:schemeClr val="bg1"/>
                </a:solidFill>
                <a:latin typeface="Courier New" charset="0"/>
                <a:ea typeface="Courier New" charset="0"/>
                <a:cs typeface="Courier New" charset="0"/>
              </a:rPr>
              <a:t>'genre'</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value_counts</a:t>
            </a:r>
            <a:r>
              <a:rPr lang="en-US" sz="1500" dirty="0">
                <a:solidFill>
                  <a:schemeClr val="bg1"/>
                </a:solidFill>
                <a:latin typeface="Courier New" charset="0"/>
                <a:ea typeface="Courier New" charset="0"/>
                <a:cs typeface="Courier New" charset="0"/>
              </a:rPr>
              <a:t>()[:10].plot(kind=</a:t>
            </a:r>
            <a:r>
              <a:rPr lang="en-US" sz="1500" b="1" dirty="0">
                <a:solidFill>
                  <a:schemeClr val="bg1"/>
                </a:solidFill>
                <a:latin typeface="Courier New" charset="0"/>
                <a:ea typeface="Courier New" charset="0"/>
                <a:cs typeface="Courier New" charset="0"/>
              </a:rPr>
              <a:t>'pie'</a:t>
            </a:r>
            <a:r>
              <a:rPr lang="en-US" sz="1500" dirty="0">
                <a:solidFill>
                  <a:schemeClr val="bg1"/>
                </a:solidFill>
                <a:latin typeface="Courier New" charset="0"/>
                <a:ea typeface="Courier New" charset="0"/>
                <a:cs typeface="Courier New" charset="0"/>
              </a:rPr>
              <a:t>,</a:t>
            </a:r>
            <a:r>
              <a:rPr lang="en-US" sz="1500" dirty="0" err="1">
                <a:solidFill>
                  <a:schemeClr val="bg1"/>
                </a:solidFill>
                <a:latin typeface="Courier New" charset="0"/>
                <a:ea typeface="Courier New" charset="0"/>
                <a:cs typeface="Courier New" charset="0"/>
              </a:rPr>
              <a:t>autopct</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'%1.1f%%'</a:t>
            </a:r>
            <a:r>
              <a:rPr lang="en-US" sz="1500" dirty="0">
                <a:solidFill>
                  <a:schemeClr val="bg1"/>
                </a:solidFill>
                <a:latin typeface="Courier New" charset="0"/>
                <a:ea typeface="Courier New" charset="0"/>
                <a:cs typeface="Courier New" charset="0"/>
              </a:rPr>
              <a:t>,shadow=</a:t>
            </a:r>
            <a:r>
              <a:rPr lang="en-US" sz="1500" b="1" dirty="0" err="1">
                <a:solidFill>
                  <a:schemeClr val="bg1"/>
                </a:solidFill>
                <a:latin typeface="Courier New" charset="0"/>
                <a:ea typeface="Courier New" charset="0"/>
                <a:cs typeface="Courier New" charset="0"/>
              </a:rPr>
              <a:t>True</a:t>
            </a:r>
            <a:r>
              <a:rPr lang="en-US" sz="1500" dirty="0" err="1">
                <a:solidFill>
                  <a:schemeClr val="bg1"/>
                </a:solidFill>
                <a:latin typeface="Courier New" charset="0"/>
                <a:ea typeface="Courier New" charset="0"/>
                <a:cs typeface="Courier New" charset="0"/>
              </a:rPr>
              <a:t>,explode</a:t>
            </a:r>
            <a:r>
              <a:rPr lang="en-US" sz="1500" dirty="0">
                <a:solidFill>
                  <a:schemeClr val="bg1"/>
                </a:solidFill>
                <a:latin typeface="Courier New" charset="0"/>
                <a:ea typeface="Courier New" charset="0"/>
                <a:cs typeface="Courier New" charset="0"/>
              </a:rPr>
              <a:t>=[0.1,0,0,0,0,0,0,0,0,0])</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plt.title</a:t>
            </a:r>
            <a:r>
              <a:rPr lang="en-US" sz="1500" dirty="0">
                <a:solidFill>
                  <a:schemeClr val="bg1"/>
                </a:solidFill>
                <a:latin typeface="Courier New" charset="0"/>
                <a:ea typeface="Courier New" charset="0"/>
                <a:cs typeface="Courier New" charset="0"/>
              </a:rPr>
              <a:t>(</a:t>
            </a:r>
            <a:r>
              <a:rPr lang="en-US" sz="1500" b="1" dirty="0">
                <a:solidFill>
                  <a:schemeClr val="bg1"/>
                </a:solidFill>
                <a:latin typeface="Courier New" charset="0"/>
                <a:ea typeface="Courier New" charset="0"/>
                <a:cs typeface="Courier New" charset="0"/>
              </a:rPr>
              <a:t>'Distribution of Top Genre'</a:t>
            </a:r>
            <a:r>
              <a:rPr lang="en-US" sz="1500" dirty="0">
                <a:solidFill>
                  <a:schemeClr val="bg1"/>
                </a:solidFill>
                <a:latin typeface="Courier New" charset="0"/>
                <a:ea typeface="Courier New" charset="0"/>
                <a:cs typeface="Courier New" charset="0"/>
              </a:rPr>
              <a:t>)</a:t>
            </a:r>
            <a:br>
              <a:rPr lang="en-US" sz="1500" dirty="0">
                <a:solidFill>
                  <a:schemeClr val="bg1"/>
                </a:solidFill>
                <a:latin typeface="Courier New" charset="0"/>
                <a:ea typeface="Courier New" charset="0"/>
                <a:cs typeface="Courier New" charset="0"/>
              </a:rPr>
            </a:br>
            <a:r>
              <a:rPr lang="en-US" sz="1500" dirty="0" err="1">
                <a:solidFill>
                  <a:schemeClr val="bg1"/>
                </a:solidFill>
                <a:latin typeface="Courier New" charset="0"/>
                <a:ea typeface="Courier New" charset="0"/>
                <a:cs typeface="Courier New" charset="0"/>
              </a:rPr>
              <a:t>plt.show</a:t>
            </a:r>
            <a:r>
              <a:rPr lang="en-US" sz="1500" dirty="0">
                <a:solidFill>
                  <a:schemeClr val="bg1"/>
                </a:solidFill>
                <a:latin typeface="Courier New" charset="0"/>
                <a:ea typeface="Courier New" charset="0"/>
                <a:cs typeface="Courier New" charset="0"/>
              </a:rPr>
              <a:t>()</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6582" y="2259421"/>
            <a:ext cx="5751576" cy="4389120"/>
          </a:xfrm>
          <a:prstGeom prst="rect">
            <a:avLst/>
          </a:prstGeom>
        </p:spPr>
      </p:pic>
    </p:spTree>
    <p:extLst>
      <p:ext uri="{BB962C8B-B14F-4D97-AF65-F5344CB8AC3E}">
        <p14:creationId xmlns:p14="http://schemas.microsoft.com/office/powerpoint/2010/main" val="213575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linds(horizontal)">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research questions</a:t>
            </a:r>
          </a:p>
        </p:txBody>
      </p:sp>
      <p:sp>
        <p:nvSpPr>
          <p:cNvPr id="3" name="Content Placeholder 2"/>
          <p:cNvSpPr>
            <a:spLocks noGrp="1"/>
          </p:cNvSpPr>
          <p:nvPr>
            <p:ph idx="1"/>
          </p:nvPr>
        </p:nvSpPr>
        <p:spPr/>
        <p:txBody>
          <a:bodyPr/>
          <a:lstStyle/>
          <a:p>
            <a:r>
              <a:rPr lang="en-US" dirty="0"/>
              <a:t>Check the highest release in months and years</a:t>
            </a:r>
          </a:p>
          <a:p>
            <a:r>
              <a:rPr lang="en-US" dirty="0"/>
              <a:t>Check the score distribution</a:t>
            </a:r>
          </a:p>
          <a:p>
            <a:r>
              <a:rPr lang="en-US" dirty="0"/>
              <a:t>Check the top platforms for games</a:t>
            </a:r>
          </a:p>
          <a:p>
            <a:r>
              <a:rPr lang="en-US" dirty="0"/>
              <a:t>How are the releases by top genres by years</a:t>
            </a:r>
          </a:p>
          <a:p>
            <a:r>
              <a:rPr lang="en-US" dirty="0"/>
              <a:t>Platforms with highest releases by year</a:t>
            </a:r>
          </a:p>
          <a:p>
            <a:r>
              <a:rPr lang="en-US" dirty="0"/>
              <a:t>Top platforms with their favorite genres</a:t>
            </a:r>
          </a:p>
          <a:p>
            <a:r>
              <a:rPr lang="is-IS"/>
              <a:t>…</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67</a:t>
            </a:fld>
            <a:endParaRPr lang="en-US" dirty="0"/>
          </a:p>
        </p:txBody>
      </p:sp>
    </p:spTree>
    <p:extLst>
      <p:ext uri="{BB962C8B-B14F-4D97-AF65-F5344CB8AC3E}">
        <p14:creationId xmlns:p14="http://schemas.microsoft.com/office/powerpoint/2010/main" val="32455120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8CF0FB-A726-B74E-8CFE-EFA6D398FD17}"/>
              </a:ext>
            </a:extLst>
          </p:cNvPr>
          <p:cNvSpPr>
            <a:spLocks noGrp="1"/>
          </p:cNvSpPr>
          <p:nvPr>
            <p:ph type="title"/>
          </p:nvPr>
        </p:nvSpPr>
        <p:spPr/>
        <p:txBody>
          <a:bodyPr/>
          <a:lstStyle/>
          <a:p>
            <a:r>
              <a:rPr lang="en-US"/>
              <a:t>Policy</a:t>
            </a:r>
          </a:p>
        </p:txBody>
      </p:sp>
      <p:sp>
        <p:nvSpPr>
          <p:cNvPr id="3" name="Content Placeholder 2">
            <a:extLst>
              <a:ext uri="{FF2B5EF4-FFF2-40B4-BE49-F238E27FC236}">
                <a16:creationId xmlns:a16="http://schemas.microsoft.com/office/drawing/2014/main" id="{8089199F-F157-394F-BF87-7E32A5CD72FD}"/>
              </a:ext>
            </a:extLst>
          </p:cNvPr>
          <p:cNvSpPr>
            <a:spLocks noGrp="1"/>
          </p:cNvSpPr>
          <p:nvPr>
            <p:ph idx="1"/>
          </p:nvPr>
        </p:nvSpPr>
        <p:spPr/>
        <p:txBody>
          <a:bodyPr/>
          <a:lstStyle/>
          <a:p>
            <a:r>
              <a:rPr lang="en-US"/>
              <a:t>Group of 3</a:t>
            </a:r>
          </a:p>
          <a:p>
            <a:r>
              <a:rPr lang="en-US"/>
              <a:t>Use given dataset and visualization charts to answer the choosen question</a:t>
            </a:r>
          </a:p>
          <a:p>
            <a:r>
              <a:rPr lang="en-US"/>
              <a:t>Send results to teacher: </a:t>
            </a:r>
            <a:r>
              <a:rPr lang="en-US">
                <a:hlinkClick r:id="rId2"/>
              </a:rPr>
              <a:t>anhbtm@soict.hust.edu.vn</a:t>
            </a:r>
            <a:r>
              <a:rPr lang="en-US"/>
              <a:t> including:</a:t>
            </a:r>
          </a:p>
          <a:p>
            <a:pPr lvl="1"/>
            <a:r>
              <a:rPr lang="en-US"/>
              <a:t>Code python</a:t>
            </a:r>
          </a:p>
          <a:p>
            <a:pPr lvl="1"/>
            <a:r>
              <a:rPr lang="en-US"/>
              <a:t>Report in .pdf format named as [Member1]-[Member2]-[Member3]-DataViz.pdf</a:t>
            </a:r>
          </a:p>
          <a:p>
            <a:pPr lvl="1"/>
            <a:r>
              <a:rPr lang="en-US"/>
              <a:t>Report should present the problem and the solution to address this problem</a:t>
            </a:r>
          </a:p>
          <a:p>
            <a:r>
              <a:rPr lang="en-US"/>
              <a:t>Deadline: Before 0h 6/11/2019</a:t>
            </a:r>
          </a:p>
        </p:txBody>
      </p:sp>
      <p:sp>
        <p:nvSpPr>
          <p:cNvPr id="4" name="Slide Number Placeholder 3">
            <a:extLst>
              <a:ext uri="{FF2B5EF4-FFF2-40B4-BE49-F238E27FC236}">
                <a16:creationId xmlns:a16="http://schemas.microsoft.com/office/drawing/2014/main" id="{9B4A3963-CF84-3E47-A474-578423C2C543}"/>
              </a:ext>
            </a:extLst>
          </p:cNvPr>
          <p:cNvSpPr>
            <a:spLocks noGrp="1"/>
          </p:cNvSpPr>
          <p:nvPr>
            <p:ph type="sldNum" sz="quarter" idx="12"/>
          </p:nvPr>
        </p:nvSpPr>
        <p:spPr/>
        <p:txBody>
          <a:bodyPr/>
          <a:lstStyle/>
          <a:p>
            <a:fld id="{D57F1E4F-1CFF-5643-939E-02111984F565}" type="slidenum">
              <a:rPr lang="en-US" dirty="0"/>
              <a:t>68</a:t>
            </a:fld>
            <a:endParaRPr lang="en-US" dirty="0"/>
          </a:p>
        </p:txBody>
      </p:sp>
    </p:spTree>
    <p:extLst>
      <p:ext uri="{BB962C8B-B14F-4D97-AF65-F5344CB8AC3E}">
        <p14:creationId xmlns:p14="http://schemas.microsoft.com/office/powerpoint/2010/main" val="1479652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Modes of Visualization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632282667"/>
              </p:ext>
            </p:extLst>
          </p:nvPr>
        </p:nvGraphicFramePr>
        <p:xfrm>
          <a:off x="299802" y="1960566"/>
          <a:ext cx="11557417" cy="41957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Slide Number Placeholder 3"/>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670896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Visualization Framework</a:t>
            </a:r>
          </a:p>
        </p:txBody>
      </p:sp>
      <p:sp>
        <p:nvSpPr>
          <p:cNvPr id="4" name="Slide Number Placeholder 3"/>
          <p:cNvSpPr>
            <a:spLocks noGrp="1"/>
          </p:cNvSpPr>
          <p:nvPr>
            <p:ph type="sldNum" sz="quarter" idx="12"/>
          </p:nvPr>
        </p:nvSpPr>
        <p:spPr/>
        <p:txBody>
          <a:bodyPr/>
          <a:lstStyle/>
          <a:p>
            <a:fld id="{D57F1E4F-1CFF-5643-939E-02111984F565}" type="slidenum">
              <a:rPr lang="en-US" smtClean="0"/>
              <a:t>8</a:t>
            </a:fld>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498" y="1597701"/>
            <a:ext cx="10658007" cy="5045442"/>
          </a:xfrm>
          <a:prstGeom prst="rect">
            <a:avLst/>
          </a:prstGeom>
        </p:spPr>
      </p:pic>
    </p:spTree>
    <p:extLst>
      <p:ext uri="{BB962C8B-B14F-4D97-AF65-F5344CB8AC3E}">
        <p14:creationId xmlns:p14="http://schemas.microsoft.com/office/powerpoint/2010/main" val="11481538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Types</a:t>
            </a:r>
          </a:p>
        </p:txBody>
      </p:sp>
      <p:sp>
        <p:nvSpPr>
          <p:cNvPr id="4" name="Slide Number Placeholder 3"/>
          <p:cNvSpPr>
            <a:spLocks noGrp="1"/>
          </p:cNvSpPr>
          <p:nvPr>
            <p:ph type="sldNum" sz="quarter" idx="12"/>
          </p:nvPr>
        </p:nvSpPr>
        <p:spPr/>
        <p:txBody>
          <a:bodyPr/>
          <a:lstStyle/>
          <a:p>
            <a:fld id="{D57F1E4F-1CFF-5643-939E-02111984F565}" type="slidenum">
              <a:rPr lang="en-US" smtClean="0"/>
              <a:t>9</a:t>
            </a:fld>
            <a:endParaRPr lang="en-US"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629" y="2155055"/>
            <a:ext cx="9284184" cy="4279662"/>
          </a:xfrm>
          <a:prstGeom prst="rect">
            <a:avLst/>
          </a:prstGeom>
        </p:spPr>
      </p:pic>
      <p:sp>
        <p:nvSpPr>
          <p:cNvPr id="10" name="TextBox 9"/>
          <p:cNvSpPr txBox="1"/>
          <p:nvPr/>
        </p:nvSpPr>
        <p:spPr>
          <a:xfrm>
            <a:off x="3956744" y="1391583"/>
            <a:ext cx="1696298" cy="553998"/>
          </a:xfrm>
          <a:prstGeom prst="rect">
            <a:avLst/>
          </a:prstGeom>
          <a:noFill/>
        </p:spPr>
        <p:txBody>
          <a:bodyPr wrap="none" rtlCol="0">
            <a:spAutoFit/>
          </a:bodyPr>
          <a:lstStyle/>
          <a:p>
            <a:r>
              <a:rPr lang="en-US" sz="3000" b="1"/>
              <a:t>Discrete</a:t>
            </a:r>
          </a:p>
        </p:txBody>
      </p:sp>
      <p:sp>
        <p:nvSpPr>
          <p:cNvPr id="11" name="TextBox 10"/>
          <p:cNvSpPr txBox="1"/>
          <p:nvPr/>
        </p:nvSpPr>
        <p:spPr>
          <a:xfrm>
            <a:off x="8505389" y="1391583"/>
            <a:ext cx="2279791" cy="553998"/>
          </a:xfrm>
          <a:prstGeom prst="rect">
            <a:avLst/>
          </a:prstGeom>
          <a:noFill/>
        </p:spPr>
        <p:txBody>
          <a:bodyPr wrap="none" rtlCol="0">
            <a:spAutoFit/>
          </a:bodyPr>
          <a:lstStyle/>
          <a:p>
            <a:r>
              <a:rPr lang="en-US" sz="3000" b="1" dirty="0"/>
              <a:t>Continuous</a:t>
            </a:r>
          </a:p>
        </p:txBody>
      </p:sp>
      <p:sp>
        <p:nvSpPr>
          <p:cNvPr id="12" name="TextBox 11"/>
          <p:cNvSpPr txBox="1"/>
          <p:nvPr/>
        </p:nvSpPr>
        <p:spPr>
          <a:xfrm>
            <a:off x="0" y="2402399"/>
            <a:ext cx="2671663" cy="1477328"/>
          </a:xfrm>
          <a:prstGeom prst="rect">
            <a:avLst/>
          </a:prstGeom>
          <a:noFill/>
        </p:spPr>
        <p:txBody>
          <a:bodyPr wrap="square" rtlCol="0">
            <a:spAutoFit/>
          </a:bodyPr>
          <a:lstStyle/>
          <a:p>
            <a:pPr algn="ctr"/>
            <a:r>
              <a:rPr lang="en-US" sz="3000" b="1" dirty="0"/>
              <a:t>Ordered</a:t>
            </a:r>
          </a:p>
          <a:p>
            <a:pPr algn="ctr"/>
            <a:r>
              <a:rPr lang="en-US" sz="3000" dirty="0"/>
              <a:t>(values are comparable)</a:t>
            </a:r>
          </a:p>
        </p:txBody>
      </p:sp>
      <p:sp>
        <p:nvSpPr>
          <p:cNvPr id="13" name="TextBox 12"/>
          <p:cNvSpPr txBox="1"/>
          <p:nvPr/>
        </p:nvSpPr>
        <p:spPr>
          <a:xfrm>
            <a:off x="-149289" y="4511863"/>
            <a:ext cx="3116425" cy="1477328"/>
          </a:xfrm>
          <a:prstGeom prst="rect">
            <a:avLst/>
          </a:prstGeom>
          <a:noFill/>
        </p:spPr>
        <p:txBody>
          <a:bodyPr wrap="square" rtlCol="0">
            <a:spAutoFit/>
          </a:bodyPr>
          <a:lstStyle/>
          <a:p>
            <a:pPr algn="ctr"/>
            <a:r>
              <a:rPr lang="en-US" sz="3000" b="1" dirty="0"/>
              <a:t>Unordered</a:t>
            </a:r>
          </a:p>
          <a:p>
            <a:pPr algn="ctr"/>
            <a:r>
              <a:rPr lang="en-US" sz="3000" dirty="0"/>
              <a:t>(values are not comparable)</a:t>
            </a:r>
          </a:p>
        </p:txBody>
      </p:sp>
    </p:spTree>
    <p:extLst>
      <p:ext uri="{BB962C8B-B14F-4D97-AF65-F5344CB8AC3E}">
        <p14:creationId xmlns:p14="http://schemas.microsoft.com/office/powerpoint/2010/main" val="11941907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12212</TotalTime>
  <Words>7565</Words>
  <Application>Microsoft Macintosh PowerPoint</Application>
  <PresentationFormat>Widescreen</PresentationFormat>
  <Paragraphs>687</Paragraphs>
  <Slides>68</Slides>
  <Notes>52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68</vt:i4>
      </vt:variant>
    </vt:vector>
  </HeadingPairs>
  <TitlesOfParts>
    <vt:vector size="74" baseType="lpstr">
      <vt:lpstr>Arial</vt:lpstr>
      <vt:lpstr>Calibri</vt:lpstr>
      <vt:lpstr>Century Gothic</vt:lpstr>
      <vt:lpstr>Courier New</vt:lpstr>
      <vt:lpstr>Wingdings 3</vt:lpstr>
      <vt:lpstr>Ion</vt:lpstr>
      <vt:lpstr>Data Visualization  </vt:lpstr>
      <vt:lpstr>Syllabus of the course</vt:lpstr>
      <vt:lpstr>Overview of Visualization</vt:lpstr>
      <vt:lpstr>Mathematical Visualization</vt:lpstr>
      <vt:lpstr>Scientific Visualization</vt:lpstr>
      <vt:lpstr>Information Visualization</vt:lpstr>
      <vt:lpstr>Modes of Visualization</vt:lpstr>
      <vt:lpstr>Data Visualization Framework</vt:lpstr>
      <vt:lpstr>Data Types</vt:lpstr>
      <vt:lpstr>Column Charts</vt:lpstr>
      <vt:lpstr>Bar charts</vt:lpstr>
      <vt:lpstr>Line charts</vt:lpstr>
      <vt:lpstr>Scatter Plot</vt:lpstr>
      <vt:lpstr>Matplotlib Architecture</vt:lpstr>
      <vt:lpstr>Matplotlib Architecture</vt:lpstr>
      <vt:lpstr>Basic Plotting with matplotlib</vt:lpstr>
      <vt:lpstr>Line chart (pylab vs pyplot)</vt:lpstr>
      <vt:lpstr>Line chart (cont.)</vt:lpstr>
      <vt:lpstr>Line chart (cont.)</vt:lpstr>
      <vt:lpstr>Line chart (cont.)</vt:lpstr>
      <vt:lpstr>Line chart (cont.)</vt:lpstr>
      <vt:lpstr>Bar Charts</vt:lpstr>
      <vt:lpstr>Bar Charts (cont.)</vt:lpstr>
      <vt:lpstr>Using Error Bar with Line/Bar Charts</vt:lpstr>
      <vt:lpstr>Scatter Plot</vt:lpstr>
      <vt:lpstr>Scatter Plot</vt:lpstr>
      <vt:lpstr>Scatter Plot</vt:lpstr>
      <vt:lpstr>Subplots</vt:lpstr>
      <vt:lpstr>Subplots</vt:lpstr>
      <vt:lpstr>Subplots</vt:lpstr>
      <vt:lpstr>Subplots</vt:lpstr>
      <vt:lpstr>Histogram</vt:lpstr>
      <vt:lpstr>Histogram</vt:lpstr>
      <vt:lpstr>Histogram</vt:lpstr>
      <vt:lpstr>Histogram and Scatter Plot</vt:lpstr>
      <vt:lpstr>Histogram and Scatter Plot</vt:lpstr>
      <vt:lpstr>Box Plots</vt:lpstr>
      <vt:lpstr>Box Plots (cont.)</vt:lpstr>
      <vt:lpstr>Box Plots (cont.)</vt:lpstr>
      <vt:lpstr>Using Pandas and Seaborn</vt:lpstr>
      <vt:lpstr>Practice with Pandas and Seaborn</vt:lpstr>
      <vt:lpstr>Practice with Pandas and Seaborn</vt:lpstr>
      <vt:lpstr>Practice with Pandas and Seaborn</vt:lpstr>
      <vt:lpstr>Practice with Pandas and Seaborn</vt:lpstr>
      <vt:lpstr>Practice with Pandas and Seaborn</vt:lpstr>
      <vt:lpstr>Boxplot</vt:lpstr>
      <vt:lpstr>Seaborn.boxplot</vt:lpstr>
      <vt:lpstr>Seaborn.violinplot</vt:lpstr>
      <vt:lpstr>Seaborn.pairplot</vt:lpstr>
      <vt:lpstr>Graphs</vt:lpstr>
      <vt:lpstr>Graphs</vt:lpstr>
      <vt:lpstr>Directed Graphs and Hierarchies</vt:lpstr>
      <vt:lpstr>Node Degree</vt:lpstr>
      <vt:lpstr>Graph Visualization</vt:lpstr>
      <vt:lpstr>Roassal: an agile visualization tool</vt:lpstr>
      <vt:lpstr>Hierarchy</vt:lpstr>
      <vt:lpstr>Network structure</vt:lpstr>
      <vt:lpstr>Tree Map</vt:lpstr>
      <vt:lpstr>Tree map layout</vt:lpstr>
      <vt:lpstr>Tree map layout</vt:lpstr>
      <vt:lpstr>Tree map layout</vt:lpstr>
      <vt:lpstr>Tree map layout</vt:lpstr>
      <vt:lpstr>Tree map layout</vt:lpstr>
      <vt:lpstr>Project: Becoming an independent data scientist</vt:lpstr>
      <vt:lpstr>Games Dataset Analysis</vt:lpstr>
      <vt:lpstr>Stating research questions</vt:lpstr>
      <vt:lpstr>Example research questions</vt:lpstr>
      <vt:lpstr>Policy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Visualization  </dc:title>
  <dc:creator>BUI Mai Anh</dc:creator>
  <cp:lastModifiedBy>BUI Mai Anh</cp:lastModifiedBy>
  <cp:revision>243</cp:revision>
  <cp:lastPrinted>2018-10-24T07:09:23Z</cp:lastPrinted>
  <dcterms:created xsi:type="dcterms:W3CDTF">2017-06-28T09:38:04Z</dcterms:created>
  <dcterms:modified xsi:type="dcterms:W3CDTF">2019-10-30T01:18:30Z</dcterms:modified>
</cp:coreProperties>
</file>